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310" r:id="rId2"/>
    <p:sldId id="284"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kai Civ Craig K" initials="SCCK" lastIdx="2" clrIdx="0">
    <p:extLst>
      <p:ext uri="{19B8F6BF-5375-455C-9EA6-DF929625EA0E}">
        <p15:presenceInfo xmlns:p15="http://schemas.microsoft.com/office/powerpoint/2012/main" userId="Sakai Civ Craig 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0225"/>
    <a:srgbClr val="C70022"/>
    <a:srgbClr val="003B60"/>
    <a:srgbClr val="0000FD"/>
    <a:srgbClr val="C8FEC8"/>
    <a:srgbClr val="C1CEFF"/>
    <a:srgbClr val="DADADA"/>
    <a:srgbClr val="7B00E4"/>
    <a:srgbClr val="FAFD00"/>
    <a:srgbClr val="9191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autoAdjust="0"/>
    <p:restoredTop sz="94195" autoAdjust="0"/>
  </p:normalViewPr>
  <p:slideViewPr>
    <p:cSldViewPr>
      <p:cViewPr varScale="1">
        <p:scale>
          <a:sx n="71" d="100"/>
          <a:sy n="71" d="100"/>
        </p:scale>
        <p:origin x="135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66" d="100"/>
          <a:sy n="66" d="100"/>
        </p:scale>
        <p:origin x="-3366" y="-93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453478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idx="2"/>
          </p:nvPr>
        </p:nvSpPr>
        <p:spPr bwMode="auto">
          <a:xfrm>
            <a:off x="1152525" y="692150"/>
            <a:ext cx="4554538" cy="3416300"/>
          </a:xfrm>
          <a:prstGeom prst="rect">
            <a:avLst/>
          </a:prstGeom>
          <a:noFill/>
          <a:ln w="12700">
            <a:solidFill>
              <a:schemeClr val="tx1"/>
            </a:solidFill>
            <a:miter lim="800000"/>
            <a:headEnd/>
            <a:tailEnd/>
          </a:ln>
        </p:spPr>
      </p:sp>
      <p:sp>
        <p:nvSpPr>
          <p:cNvPr id="2051" name="Rectangle 3"/>
          <p:cNvSpPr>
            <a:spLocks noChangeArrowheads="1"/>
          </p:cNvSpPr>
          <p:nvPr/>
        </p:nvSpPr>
        <p:spPr bwMode="auto">
          <a:xfrm>
            <a:off x="996987" y="4350015"/>
            <a:ext cx="4864030" cy="3950119"/>
          </a:xfrm>
          <a:prstGeom prst="rect">
            <a:avLst/>
          </a:prstGeom>
          <a:noFill/>
          <a:ln w="12700">
            <a:solidFill>
              <a:schemeClr val="tx1"/>
            </a:solidFill>
            <a:miter lim="800000"/>
            <a:headEnd/>
            <a:tailEnd/>
          </a:ln>
          <a:effectLst/>
        </p:spPr>
        <p:txBody>
          <a:bodyPr wrap="none" lIns="90561" tIns="45281" rIns="90561" bIns="45281" anchor="ctr"/>
          <a:lstStyle/>
          <a:p>
            <a:pPr>
              <a:defRPr/>
            </a:pPr>
            <a:endParaRPr lang="en-US"/>
          </a:p>
        </p:txBody>
      </p:sp>
      <p:sp>
        <p:nvSpPr>
          <p:cNvPr id="2053" name="Rectangle 5"/>
          <p:cNvSpPr>
            <a:spLocks noChangeArrowheads="1"/>
          </p:cNvSpPr>
          <p:nvPr/>
        </p:nvSpPr>
        <p:spPr bwMode="auto">
          <a:xfrm>
            <a:off x="3667648" y="8599265"/>
            <a:ext cx="2788418" cy="212542"/>
          </a:xfrm>
          <a:prstGeom prst="rect">
            <a:avLst/>
          </a:prstGeom>
          <a:noFill/>
          <a:ln w="12700">
            <a:noFill/>
            <a:miter lim="800000"/>
            <a:headEnd/>
            <a:tailEnd/>
          </a:ln>
          <a:effectLst/>
        </p:spPr>
        <p:txBody>
          <a:bodyPr lIns="90469" tIns="44441" rIns="90469" bIns="44441">
            <a:spAutoFit/>
          </a:bodyPr>
          <a:lstStyle/>
          <a:p>
            <a:pPr algn="r" defTabSz="913468">
              <a:spcBef>
                <a:spcPct val="50000"/>
              </a:spcBef>
              <a:defRPr/>
            </a:pPr>
            <a:r>
              <a:rPr lang="en-US" sz="800" dirty="0">
                <a:solidFill>
                  <a:srgbClr val="000000"/>
                </a:solidFill>
                <a:latin typeface="Book Antiqua" pitchFamily="18" charset="0"/>
              </a:rPr>
              <a:t>Installation Commanders’ Course, August 2010</a:t>
            </a:r>
          </a:p>
        </p:txBody>
      </p:sp>
    </p:spTree>
    <p:extLst>
      <p:ext uri="{BB962C8B-B14F-4D97-AF65-F5344CB8AC3E}">
        <p14:creationId xmlns:p14="http://schemas.microsoft.com/office/powerpoint/2010/main" val="3953519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1155700" y="693738"/>
            <a:ext cx="4552950" cy="3416300"/>
          </a:xfrm>
          <a:ln/>
        </p:spPr>
      </p:sp>
      <p:sp>
        <p:nvSpPr>
          <p:cNvPr id="18435" name="Rectangle 3"/>
          <p:cNvSpPr>
            <a:spLocks noGrp="1" noChangeArrowheads="1"/>
          </p:cNvSpPr>
          <p:nvPr>
            <p:ph type="body" idx="1"/>
          </p:nvPr>
        </p:nvSpPr>
        <p:spPr bwMode="auto">
          <a:xfrm>
            <a:off x="942033" y="4269720"/>
            <a:ext cx="5030456" cy="4112281"/>
          </a:xfrm>
          <a:prstGeom prst="rect">
            <a:avLst/>
          </a:prstGeom>
          <a:solidFill>
            <a:srgbClr val="FFFFFF"/>
          </a:solidFill>
          <a:ln>
            <a:solidFill>
              <a:srgbClr val="000000"/>
            </a:solidFill>
            <a:miter lim="800000"/>
            <a:headEnd/>
            <a:tailEnd/>
          </a:ln>
        </p:spPr>
        <p:txBody>
          <a:bodyPr lIns="90561" tIns="45281" rIns="90561" bIns="45281"/>
          <a:lstStyle/>
          <a:p>
            <a:endParaRPr lang="en-US" dirty="0"/>
          </a:p>
        </p:txBody>
      </p:sp>
    </p:spTree>
    <p:extLst>
      <p:ext uri="{BB962C8B-B14F-4D97-AF65-F5344CB8AC3E}">
        <p14:creationId xmlns:p14="http://schemas.microsoft.com/office/powerpoint/2010/main" val="25706596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1155700" y="693738"/>
            <a:ext cx="4552950" cy="3416300"/>
          </a:xfrm>
          <a:ln/>
        </p:spPr>
      </p:sp>
      <p:sp>
        <p:nvSpPr>
          <p:cNvPr id="18435" name="Rectangle 3"/>
          <p:cNvSpPr>
            <a:spLocks noGrp="1" noChangeArrowheads="1"/>
          </p:cNvSpPr>
          <p:nvPr>
            <p:ph type="body" idx="1"/>
          </p:nvPr>
        </p:nvSpPr>
        <p:spPr bwMode="auto">
          <a:xfrm>
            <a:off x="942033" y="4269720"/>
            <a:ext cx="5030456" cy="4112281"/>
          </a:xfrm>
          <a:prstGeom prst="rect">
            <a:avLst/>
          </a:prstGeom>
          <a:solidFill>
            <a:srgbClr val="FFFFFF"/>
          </a:solidFill>
          <a:ln>
            <a:solidFill>
              <a:srgbClr val="000000"/>
            </a:solidFill>
            <a:miter lim="800000"/>
            <a:headEnd/>
            <a:tailEnd/>
          </a:ln>
        </p:spPr>
        <p:txBody>
          <a:bodyPr lIns="90561" tIns="45281" rIns="90561" bIns="45281"/>
          <a:lstStyle/>
          <a:p>
            <a:endParaRPr lang="en-US" dirty="0"/>
          </a:p>
        </p:txBody>
      </p:sp>
    </p:spTree>
    <p:extLst>
      <p:ext uri="{BB962C8B-B14F-4D97-AF65-F5344CB8AC3E}">
        <p14:creationId xmlns:p14="http://schemas.microsoft.com/office/powerpoint/2010/main" val="30269131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usmc.mil/images.nsf/b7a610ddc1be59598525650500718300/83BBAC1AC80276438525654700499A5D/$FILE/MARINE.JPG" TargetMode="External"/><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5"/>
          <p:cNvSpPr>
            <a:spLocks noChangeArrowheads="1"/>
          </p:cNvSpPr>
          <p:nvPr/>
        </p:nvSpPr>
        <p:spPr bwMode="auto">
          <a:xfrm>
            <a:off x="8493125" y="6353175"/>
            <a:ext cx="419100" cy="333375"/>
          </a:xfrm>
          <a:prstGeom prst="rect">
            <a:avLst/>
          </a:prstGeom>
          <a:noFill/>
          <a:ln w="12700">
            <a:noFill/>
            <a:miter lim="800000"/>
            <a:headEnd/>
            <a:tailEnd/>
          </a:ln>
          <a:effectLst/>
        </p:spPr>
        <p:txBody>
          <a:bodyPr wrap="none" lIns="90488" tIns="44450" rIns="90488" bIns="44450">
            <a:spAutoFit/>
          </a:bodyPr>
          <a:lstStyle/>
          <a:p>
            <a:pPr>
              <a:defRPr/>
            </a:pPr>
            <a:fld id="{63D09930-9E83-4308-B9BB-2B43637704D1}" type="slidenum">
              <a:rPr lang="en-US" sz="1600" b="1"/>
              <a:pPr>
                <a:defRPr/>
              </a:pPr>
              <a:t>‹#›</a:t>
            </a:fld>
            <a:endParaRPr lang="en-US" sz="1600" b="1"/>
          </a:p>
        </p:txBody>
      </p:sp>
      <p:sp>
        <p:nvSpPr>
          <p:cNvPr id="6" name="Rectangle 7"/>
          <p:cNvSpPr>
            <a:spLocks noChangeArrowheads="1"/>
          </p:cNvSpPr>
          <p:nvPr userDrawn="1"/>
        </p:nvSpPr>
        <p:spPr bwMode="auto">
          <a:xfrm>
            <a:off x="614363" y="5715000"/>
            <a:ext cx="7913687" cy="69850"/>
          </a:xfrm>
          <a:prstGeom prst="rect">
            <a:avLst/>
          </a:prstGeom>
          <a:solidFill>
            <a:srgbClr val="FF0000"/>
          </a:solidFill>
          <a:ln w="12700">
            <a:noFill/>
            <a:miter lim="800000"/>
            <a:headEnd/>
            <a:tailEnd/>
          </a:ln>
          <a:effectLst/>
        </p:spPr>
        <p:txBody>
          <a:bodyPr wrap="none" anchor="ctr"/>
          <a:lstStyle/>
          <a:p>
            <a:pPr>
              <a:defRPr/>
            </a:pPr>
            <a:endParaRPr lang="en-US"/>
          </a:p>
        </p:txBody>
      </p:sp>
      <p:sp>
        <p:nvSpPr>
          <p:cNvPr id="7" name="Rectangle 9"/>
          <p:cNvSpPr>
            <a:spLocks noChangeArrowheads="1"/>
          </p:cNvSpPr>
          <p:nvPr userDrawn="1"/>
        </p:nvSpPr>
        <p:spPr bwMode="auto">
          <a:xfrm>
            <a:off x="228600" y="4241800"/>
            <a:ext cx="8228013" cy="1498600"/>
          </a:xfrm>
          <a:prstGeom prst="rect">
            <a:avLst/>
          </a:prstGeom>
          <a:noFill/>
          <a:ln w="9525">
            <a:noFill/>
            <a:miter lim="800000"/>
            <a:headEnd/>
            <a:tailEnd/>
          </a:ln>
          <a:effectLst>
            <a:outerShdw dist="17961" dir="2700000" algn="ctr" rotWithShape="0">
              <a:schemeClr val="bg1"/>
            </a:outerShdw>
          </a:effectLst>
        </p:spPr>
        <p:txBody>
          <a:bodyPr anchorCtr="1"/>
          <a:lstStyle/>
          <a:p>
            <a:pPr algn="ctr">
              <a:defRPr/>
            </a:pPr>
            <a:r>
              <a:rPr lang="en-US" b="1" dirty="0"/>
              <a:t/>
            </a:r>
            <a:br>
              <a:rPr lang="en-US" b="1" dirty="0"/>
            </a:br>
            <a:r>
              <a:rPr lang="en-US" b="1" dirty="0"/>
              <a:t>Craig Sakai</a:t>
            </a:r>
            <a:br>
              <a:rPr lang="en-US" b="1" dirty="0"/>
            </a:br>
            <a:r>
              <a:rPr lang="en-US" b="1" dirty="0"/>
              <a:t>MCICOM, GF-EV</a:t>
            </a:r>
          </a:p>
        </p:txBody>
      </p:sp>
      <p:sp>
        <p:nvSpPr>
          <p:cNvPr id="8" name="Text Box 10"/>
          <p:cNvSpPr txBox="1">
            <a:spLocks noChangeArrowheads="1"/>
          </p:cNvSpPr>
          <p:nvPr userDrawn="1"/>
        </p:nvSpPr>
        <p:spPr bwMode="auto">
          <a:xfrm>
            <a:off x="2590800" y="5867400"/>
            <a:ext cx="3986213" cy="830997"/>
          </a:xfrm>
          <a:prstGeom prst="rect">
            <a:avLst/>
          </a:prstGeom>
          <a:noFill/>
          <a:ln w="9525">
            <a:noFill/>
            <a:miter lim="800000"/>
            <a:headEnd/>
            <a:tailEnd/>
          </a:ln>
          <a:effectLst/>
        </p:spPr>
        <p:txBody>
          <a:bodyPr>
            <a:spAutoFit/>
          </a:bodyPr>
          <a:lstStyle/>
          <a:p>
            <a:pPr algn="ctr" eaLnBrk="1" hangingPunct="1">
              <a:defRPr/>
            </a:pPr>
            <a:r>
              <a:rPr lang="en-US" sz="1200" b="1" dirty="0"/>
              <a:t>Quarterly Update for MajGen Banta</a:t>
            </a:r>
          </a:p>
          <a:p>
            <a:pPr algn="ctr" eaLnBrk="1" hangingPunct="1">
              <a:defRPr/>
            </a:pPr>
            <a:r>
              <a:rPr lang="en-US" sz="1200" b="1" dirty="0"/>
              <a:t>November 2019</a:t>
            </a:r>
          </a:p>
          <a:p>
            <a:pPr algn="ctr" eaLnBrk="1" hangingPunct="1">
              <a:defRPr/>
            </a:pPr>
            <a:endParaRPr lang="en-US" sz="1200" b="1" dirty="0"/>
          </a:p>
          <a:p>
            <a:pPr algn="ctr" eaLnBrk="1" hangingPunct="1">
              <a:defRPr/>
            </a:pPr>
            <a:r>
              <a:rPr lang="en-US" sz="1200" b="1" dirty="0"/>
              <a:t>FOR OFFICIAL USE</a:t>
            </a:r>
            <a:r>
              <a:rPr lang="en-US" sz="1200" b="1" baseline="0" dirty="0"/>
              <a:t> ONLY</a:t>
            </a:r>
            <a:endParaRPr lang="en-US" sz="1200" dirty="0"/>
          </a:p>
        </p:txBody>
      </p:sp>
      <p:sp>
        <p:nvSpPr>
          <p:cNvPr id="45064" name="Rectangle 8"/>
          <p:cNvSpPr>
            <a:spLocks noGrp="1" noChangeArrowheads="1"/>
          </p:cNvSpPr>
          <p:nvPr>
            <p:ph type="ctrTitle"/>
          </p:nvPr>
        </p:nvSpPr>
        <p:spPr>
          <a:xfrm>
            <a:off x="474662" y="1285111"/>
            <a:ext cx="8228013" cy="1205980"/>
          </a:xfrm>
          <a:prstGeom prst="rect">
            <a:avLst/>
          </a:prstGeom>
          <a:ln w="9525"/>
          <a:effectLst>
            <a:outerShdw dist="17961" dir="2700000" algn="ctr" rotWithShape="0">
              <a:schemeClr val="bg1"/>
            </a:outerShdw>
          </a:effectLst>
        </p:spPr>
        <p:txBody>
          <a:bodyPr lIns="91440" tIns="45720" rIns="91440" bIns="45720" anchor="t" anchorCtr="1"/>
          <a:lstStyle>
            <a:lvl1pPr>
              <a:defRPr sz="3600" baseline="0"/>
            </a:lvl1pPr>
          </a:lstStyle>
          <a:p>
            <a:r>
              <a:rPr lang="en-US" dirty="0"/>
              <a:t>Click to edit Master title style</a:t>
            </a:r>
          </a:p>
        </p:txBody>
      </p:sp>
      <p:sp>
        <p:nvSpPr>
          <p:cNvPr id="10" name="Line 22"/>
          <p:cNvSpPr>
            <a:spLocks noChangeShapeType="1"/>
          </p:cNvSpPr>
          <p:nvPr userDrawn="1"/>
        </p:nvSpPr>
        <p:spPr bwMode="auto">
          <a:xfrm flipV="1">
            <a:off x="228600" y="1143000"/>
            <a:ext cx="8683625" cy="0"/>
          </a:xfrm>
          <a:prstGeom prst="line">
            <a:avLst/>
          </a:prstGeom>
          <a:noFill/>
          <a:ln w="76200">
            <a:solidFill>
              <a:srgbClr val="FF0000"/>
            </a:solidFill>
            <a:round/>
            <a:headEnd/>
            <a:tailEnd/>
          </a:ln>
          <a:effectLst/>
        </p:spPr>
        <p:txBody>
          <a:bodyPr/>
          <a:lstStyle/>
          <a:p>
            <a:pPr eaLnBrk="0" hangingPunct="0">
              <a:defRPr/>
            </a:pPr>
            <a:endParaRPr lang="en-US">
              <a:cs typeface="+mn-cs"/>
            </a:endParaRPr>
          </a:p>
        </p:txBody>
      </p:sp>
      <p:pic>
        <p:nvPicPr>
          <p:cNvPr id="12" name="Picture 18" descr="MARINE">
            <a:hlinkClick r:id="rId2"/>
          </p:cNvPr>
          <p:cNvPicPr>
            <a:picLocks noChangeAspect="1" noChangeArrowheads="1"/>
          </p:cNvPicPr>
          <p:nvPr userDrawn="1"/>
        </p:nvPicPr>
        <p:blipFill>
          <a:blip r:embed="rId3" cstate="print"/>
          <a:srcRect/>
          <a:stretch>
            <a:fillRect/>
          </a:stretch>
        </p:blipFill>
        <p:spPr bwMode="auto">
          <a:xfrm rot="10800000" flipH="1" flipV="1">
            <a:off x="792163" y="152401"/>
            <a:ext cx="884237" cy="848488"/>
          </a:xfrm>
          <a:prstGeom prst="rect">
            <a:avLst/>
          </a:prstGeom>
          <a:solidFill>
            <a:schemeClr val="bg1"/>
          </a:solidFill>
          <a:ln w="9525">
            <a:noFill/>
            <a:miter lim="800000"/>
            <a:headEnd/>
            <a:tailEnd/>
          </a:ln>
        </p:spPr>
      </p:pic>
      <p:pic>
        <p:nvPicPr>
          <p:cNvPr id="14" name="Picture 9" descr="usmc MCIC seal rev 7-29.JPG"/>
          <p:cNvPicPr>
            <a:picLocks noChangeAspect="1"/>
          </p:cNvPicPr>
          <p:nvPr userDrawn="1"/>
        </p:nvPicPr>
        <p:blipFill>
          <a:blip r:embed="rId4" cstate="print"/>
          <a:srcRect/>
          <a:stretch>
            <a:fillRect/>
          </a:stretch>
        </p:blipFill>
        <p:spPr bwMode="auto">
          <a:xfrm>
            <a:off x="7402532" y="152401"/>
            <a:ext cx="903268" cy="86549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114300"/>
            <a:ext cx="7867650" cy="9144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2238" y="114300"/>
            <a:ext cx="1985962" cy="5981700"/>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514350" y="114300"/>
            <a:ext cx="5805488" cy="5981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740400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114300"/>
            <a:ext cx="7867650" cy="9144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114300"/>
            <a:ext cx="7867650" cy="9144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514350" y="1562100"/>
            <a:ext cx="3895725"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62475" y="1562100"/>
            <a:ext cx="3895725"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114300"/>
            <a:ext cx="7867650" cy="914400"/>
          </a:xfrm>
          <a:prstGeom prst="rect">
            <a:avLst/>
          </a:prstGeom>
        </p:spPr>
        <p:txBody>
          <a:bodyPr/>
          <a:lstStyle/>
          <a:p>
            <a:r>
              <a:rPr lang="en-US"/>
              <a:t>Click to edit Master title style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body" idx="1"/>
          </p:nvPr>
        </p:nvSpPr>
        <p:spPr bwMode="auto">
          <a:xfrm>
            <a:off x="514350" y="1562100"/>
            <a:ext cx="7943850" cy="45339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p:txBody>
      </p:sp>
      <p:sp>
        <p:nvSpPr>
          <p:cNvPr id="7" name="Rectangle 15"/>
          <p:cNvSpPr>
            <a:spLocks noGrp="1" noChangeArrowheads="1"/>
          </p:cNvSpPr>
          <p:nvPr>
            <p:ph type="title"/>
          </p:nvPr>
        </p:nvSpPr>
        <p:spPr bwMode="auto">
          <a:xfrm>
            <a:off x="1867125" y="228600"/>
            <a:ext cx="6591075"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cSld>
  <p:clrMap bg1="lt1" tx1="dk1" bg2="lt2" tx2="dk2" accent1="accent1" accent2="accent2" accent3="accent3" accent4="accent4" accent5="accent5" accent6="accent6" hlink="hlink" folHlink="folHlink"/>
  <p:sldLayoutIdLst>
    <p:sldLayoutId id="2147483719" r:id="rId1"/>
    <p:sldLayoutId id="2147483720"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Lst>
  <p:hf sldNum="0" hdr="0" dt="0"/>
  <p:txStyles>
    <p:titleStyle>
      <a:lvl1pPr algn="ctr" rtl="0" eaLnBrk="0" fontAlgn="base" hangingPunct="0">
        <a:spcBef>
          <a:spcPct val="0"/>
        </a:spcBef>
        <a:spcAft>
          <a:spcPct val="0"/>
        </a:spcAft>
        <a:defRPr sz="3000" b="1">
          <a:solidFill>
            <a:schemeClr val="tx1"/>
          </a:solidFill>
          <a:latin typeface="+mj-lt"/>
          <a:ea typeface="+mj-ea"/>
          <a:cs typeface="+mj-cs"/>
        </a:defRPr>
      </a:lvl1pPr>
      <a:lvl2pPr algn="ctr" rtl="0" eaLnBrk="0" fontAlgn="base" hangingPunct="0">
        <a:spcBef>
          <a:spcPct val="0"/>
        </a:spcBef>
        <a:spcAft>
          <a:spcPct val="0"/>
        </a:spcAft>
        <a:defRPr sz="3000" b="1">
          <a:solidFill>
            <a:schemeClr val="tx1"/>
          </a:solidFill>
          <a:latin typeface="Times New Roman" pitchFamily="18" charset="0"/>
        </a:defRPr>
      </a:lvl2pPr>
      <a:lvl3pPr algn="ctr" rtl="0" eaLnBrk="0" fontAlgn="base" hangingPunct="0">
        <a:spcBef>
          <a:spcPct val="0"/>
        </a:spcBef>
        <a:spcAft>
          <a:spcPct val="0"/>
        </a:spcAft>
        <a:defRPr sz="3000" b="1">
          <a:solidFill>
            <a:schemeClr val="tx1"/>
          </a:solidFill>
          <a:latin typeface="Times New Roman" pitchFamily="18" charset="0"/>
        </a:defRPr>
      </a:lvl3pPr>
      <a:lvl4pPr algn="ctr" rtl="0" eaLnBrk="0" fontAlgn="base" hangingPunct="0">
        <a:spcBef>
          <a:spcPct val="0"/>
        </a:spcBef>
        <a:spcAft>
          <a:spcPct val="0"/>
        </a:spcAft>
        <a:defRPr sz="3000" b="1">
          <a:solidFill>
            <a:schemeClr val="tx1"/>
          </a:solidFill>
          <a:latin typeface="Times New Roman" pitchFamily="18" charset="0"/>
        </a:defRPr>
      </a:lvl4pPr>
      <a:lvl5pPr algn="ctr" rtl="0" eaLnBrk="0" fontAlgn="base" hangingPunct="0">
        <a:spcBef>
          <a:spcPct val="0"/>
        </a:spcBef>
        <a:spcAft>
          <a:spcPct val="0"/>
        </a:spcAft>
        <a:defRPr sz="3000" b="1">
          <a:solidFill>
            <a:schemeClr val="tx1"/>
          </a:solidFill>
          <a:latin typeface="Times New Roman" pitchFamily="18" charset="0"/>
        </a:defRPr>
      </a:lvl5pPr>
      <a:lvl6pPr marL="457200" algn="ctr" rtl="0" eaLnBrk="0" fontAlgn="base" hangingPunct="0">
        <a:spcBef>
          <a:spcPct val="0"/>
        </a:spcBef>
        <a:spcAft>
          <a:spcPct val="0"/>
        </a:spcAft>
        <a:defRPr sz="3000" b="1">
          <a:solidFill>
            <a:schemeClr val="tx1"/>
          </a:solidFill>
          <a:latin typeface="Times New Roman" pitchFamily="18" charset="0"/>
        </a:defRPr>
      </a:lvl6pPr>
      <a:lvl7pPr marL="914400" algn="ctr" rtl="0" eaLnBrk="0" fontAlgn="base" hangingPunct="0">
        <a:spcBef>
          <a:spcPct val="0"/>
        </a:spcBef>
        <a:spcAft>
          <a:spcPct val="0"/>
        </a:spcAft>
        <a:defRPr sz="3000" b="1">
          <a:solidFill>
            <a:schemeClr val="tx1"/>
          </a:solidFill>
          <a:latin typeface="Times New Roman" pitchFamily="18" charset="0"/>
        </a:defRPr>
      </a:lvl7pPr>
      <a:lvl8pPr marL="1371600" algn="ctr" rtl="0" eaLnBrk="0" fontAlgn="base" hangingPunct="0">
        <a:spcBef>
          <a:spcPct val="0"/>
        </a:spcBef>
        <a:spcAft>
          <a:spcPct val="0"/>
        </a:spcAft>
        <a:defRPr sz="3000" b="1">
          <a:solidFill>
            <a:schemeClr val="tx1"/>
          </a:solidFill>
          <a:latin typeface="Times New Roman" pitchFamily="18" charset="0"/>
        </a:defRPr>
      </a:lvl8pPr>
      <a:lvl9pPr marL="1828800" algn="ctr" rtl="0" eaLnBrk="0" fontAlgn="base" hangingPunct="0">
        <a:spcBef>
          <a:spcPct val="0"/>
        </a:spcBef>
        <a:spcAft>
          <a:spcPct val="0"/>
        </a:spcAft>
        <a:defRPr sz="3000" b="1">
          <a:solidFill>
            <a:schemeClr val="tx1"/>
          </a:solidFill>
          <a:latin typeface="Times New Roman" pitchFamily="18" charset="0"/>
        </a:defRPr>
      </a:lvl9pPr>
    </p:titleStyle>
    <p:bodyStyle>
      <a:lvl1pPr marL="457200" indent="-457200" algn="l" rtl="0" eaLnBrk="0" fontAlgn="base" hangingPunct="0">
        <a:spcBef>
          <a:spcPct val="50000"/>
        </a:spcBef>
        <a:spcAft>
          <a:spcPct val="0"/>
        </a:spcAft>
        <a:buClr>
          <a:schemeClr val="tx1"/>
        </a:buClr>
        <a:buSzPct val="75000"/>
        <a:buFont typeface="Times New Roman" pitchFamily="18" charset="0"/>
        <a:buChar char="•"/>
        <a:defRPr sz="2400">
          <a:solidFill>
            <a:schemeClr val="tx1"/>
          </a:solidFill>
          <a:latin typeface="+mn-lt"/>
          <a:ea typeface="+mn-ea"/>
          <a:cs typeface="+mn-cs"/>
        </a:defRPr>
      </a:lvl1pPr>
      <a:lvl2pPr marL="908050" indent="-336550" algn="l" rtl="0" eaLnBrk="0" fontAlgn="base" hangingPunct="0">
        <a:spcBef>
          <a:spcPct val="20000"/>
        </a:spcBef>
        <a:spcAft>
          <a:spcPct val="0"/>
        </a:spcAft>
        <a:buClr>
          <a:schemeClr val="tx1"/>
        </a:buClr>
        <a:buSzPct val="50000"/>
        <a:buFont typeface="Times New Roman" pitchFamily="18" charset="0"/>
        <a:buChar char="—"/>
        <a:defRPr sz="2000">
          <a:solidFill>
            <a:schemeClr val="tx1"/>
          </a:solidFill>
          <a:latin typeface="+mn-lt"/>
        </a:defRPr>
      </a:lvl2pPr>
      <a:lvl3pPr marL="1370013" indent="-347663" algn="l" rtl="0" eaLnBrk="0" fontAlgn="base" hangingPunct="0">
        <a:spcBef>
          <a:spcPct val="20000"/>
        </a:spcBef>
        <a:spcAft>
          <a:spcPct val="0"/>
        </a:spcAft>
        <a:buClr>
          <a:schemeClr val="tx1"/>
        </a:buClr>
        <a:buSzPct val="100000"/>
        <a:buChar char="–"/>
        <a:defRPr sz="2000">
          <a:solidFill>
            <a:schemeClr val="tx1"/>
          </a:solidFill>
          <a:latin typeface="+mn-lt"/>
        </a:defRPr>
      </a:lvl3pPr>
      <a:lvl4pPr marL="1825625" indent="-341313" algn="l" rtl="0" eaLnBrk="0" fontAlgn="base" hangingPunct="0">
        <a:spcBef>
          <a:spcPct val="60000"/>
        </a:spcBef>
        <a:spcAft>
          <a:spcPct val="0"/>
        </a:spcAft>
        <a:buClr>
          <a:schemeClr val="tx1"/>
        </a:buClr>
        <a:buSzPct val="100000"/>
        <a:buChar char="•"/>
        <a:defRPr sz="2000">
          <a:solidFill>
            <a:schemeClr val="tx1"/>
          </a:solidFill>
          <a:latin typeface="+mn-lt"/>
        </a:defRPr>
      </a:lvl4pPr>
      <a:lvl5pPr marL="2282825" indent="-342900" algn="l" rtl="0" eaLnBrk="0" fontAlgn="base" hangingPunct="0">
        <a:spcBef>
          <a:spcPct val="60000"/>
        </a:spcBef>
        <a:spcAft>
          <a:spcPct val="0"/>
        </a:spcAft>
        <a:buClr>
          <a:schemeClr val="tx1"/>
        </a:buClr>
        <a:buSzPct val="100000"/>
        <a:buFont typeface="Arial" charset="0"/>
        <a:buChar char="–"/>
        <a:defRPr sz="2000">
          <a:solidFill>
            <a:schemeClr val="tx1"/>
          </a:solidFill>
          <a:latin typeface="+mn-lt"/>
        </a:defRPr>
      </a:lvl5pPr>
      <a:lvl6pPr marL="2740025" indent="-342900" algn="l" rtl="0" eaLnBrk="0" fontAlgn="base" hangingPunct="0">
        <a:spcBef>
          <a:spcPct val="60000"/>
        </a:spcBef>
        <a:spcAft>
          <a:spcPct val="0"/>
        </a:spcAft>
        <a:buClr>
          <a:schemeClr val="tx1"/>
        </a:buClr>
        <a:buSzPct val="100000"/>
        <a:buFont typeface="Arial" charset="0"/>
        <a:buChar char="–"/>
        <a:defRPr sz="2000">
          <a:solidFill>
            <a:schemeClr val="tx1"/>
          </a:solidFill>
          <a:latin typeface="+mn-lt"/>
        </a:defRPr>
      </a:lvl6pPr>
      <a:lvl7pPr marL="3197225" indent="-342900" algn="l" rtl="0" eaLnBrk="0" fontAlgn="base" hangingPunct="0">
        <a:spcBef>
          <a:spcPct val="60000"/>
        </a:spcBef>
        <a:spcAft>
          <a:spcPct val="0"/>
        </a:spcAft>
        <a:buClr>
          <a:schemeClr val="tx1"/>
        </a:buClr>
        <a:buSzPct val="100000"/>
        <a:buFont typeface="Arial" charset="0"/>
        <a:buChar char="–"/>
        <a:defRPr sz="2000">
          <a:solidFill>
            <a:schemeClr val="tx1"/>
          </a:solidFill>
          <a:latin typeface="+mn-lt"/>
        </a:defRPr>
      </a:lvl7pPr>
      <a:lvl8pPr marL="3654425" indent="-342900" algn="l" rtl="0" eaLnBrk="0" fontAlgn="base" hangingPunct="0">
        <a:spcBef>
          <a:spcPct val="60000"/>
        </a:spcBef>
        <a:spcAft>
          <a:spcPct val="0"/>
        </a:spcAft>
        <a:buClr>
          <a:schemeClr val="tx1"/>
        </a:buClr>
        <a:buSzPct val="100000"/>
        <a:buFont typeface="Arial" charset="0"/>
        <a:buChar char="–"/>
        <a:defRPr sz="2000">
          <a:solidFill>
            <a:schemeClr val="tx1"/>
          </a:solidFill>
          <a:latin typeface="+mn-lt"/>
        </a:defRPr>
      </a:lvl8pPr>
      <a:lvl9pPr marL="4111625" indent="-342900" algn="l" rtl="0" eaLnBrk="0" fontAlgn="base" hangingPunct="0">
        <a:spcBef>
          <a:spcPct val="60000"/>
        </a:spcBef>
        <a:spcAft>
          <a:spcPct val="0"/>
        </a:spcAft>
        <a:buClr>
          <a:schemeClr val="tx1"/>
        </a:buClr>
        <a:buSzPct val="100000"/>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atsdr.cdc.gov/substances/toxsubstance.asp?toxid=237" TargetMode="External"/><Relationship Id="rId13" Type="http://schemas.openxmlformats.org/officeDocument/2006/relationships/image" Target="../media/image5.jpeg"/><Relationship Id="rId3" Type="http://schemas.openxmlformats.org/officeDocument/2006/relationships/image" Target="../media/image2.jpeg"/><Relationship Id="rId7" Type="http://schemas.openxmlformats.org/officeDocument/2006/relationships/hyperlink" Target="https://www.epa.gov/iris/iris-recent-additions" TargetMode="External"/><Relationship Id="rId12"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hyperlink" Target="https://www.epa.gov/pfas" TargetMode="External"/><Relationship Id="rId11" Type="http://schemas.openxmlformats.org/officeDocument/2006/relationships/image" Target="../media/image3.png"/><Relationship Id="rId5" Type="http://schemas.openxmlformats.org/officeDocument/2006/relationships/hyperlink" Target="https://www.mcicom.marines.mil/" TargetMode="External"/><Relationship Id="rId10" Type="http://schemas.openxmlformats.org/officeDocument/2006/relationships/hyperlink" Target="https://www.secnav.navy.mil/eie/Pages/PFC-PFAS.aspx" TargetMode="External"/><Relationship Id="rId4" Type="http://schemas.openxmlformats.org/officeDocument/2006/relationships/hyperlink" Target="https://www.albany.marines.mil/" TargetMode="External"/><Relationship Id="rId9" Type="http://schemas.openxmlformats.org/officeDocument/2006/relationships/hyperlink" Target="https://www.defense.gov/Explore/Spotlight/pfa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248399" y="1066800"/>
            <a:ext cx="2895600" cy="4495800"/>
          </a:xfrm>
          <a:noFill/>
        </p:spPr>
        <p:txBody>
          <a:bodyPr anchor="t"/>
          <a:lstStyle/>
          <a:p>
            <a:r>
              <a:rPr lang="en-US" sz="2400" dirty="0">
                <a:solidFill>
                  <a:srgbClr val="003B60"/>
                </a:solidFill>
                <a:latin typeface="Gill Sans MT" panose="020B0502020104020203" pitchFamily="34" charset="0"/>
              </a:rPr>
              <a:t>Per- and Polyfluoroalkyl Substances (PFAS) at Marine Corps Installations</a:t>
            </a: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endParaRPr lang="en-US" sz="1100" dirty="0"/>
          </a:p>
        </p:txBody>
      </p:sp>
      <p:sp>
        <p:nvSpPr>
          <p:cNvPr id="6147" name="Rectangle 3"/>
          <p:cNvSpPr>
            <a:spLocks noGrp="1" noChangeArrowheads="1"/>
          </p:cNvSpPr>
          <p:nvPr>
            <p:ph idx="1"/>
          </p:nvPr>
        </p:nvSpPr>
        <p:spPr>
          <a:xfrm>
            <a:off x="112227" y="1905000"/>
            <a:ext cx="2721391" cy="4589123"/>
          </a:xfrm>
        </p:spPr>
        <p:txBody>
          <a:bodyPr/>
          <a:lstStyle/>
          <a:p>
            <a:pPr marL="0" indent="0" algn="just">
              <a:spcBef>
                <a:spcPts val="0"/>
              </a:spcBef>
              <a:buSzTx/>
              <a:buNone/>
            </a:pPr>
            <a:r>
              <a:rPr lang="en-US" sz="1050" kern="1200" dirty="0">
                <a:latin typeface="Gill Sans MT" panose="020B0502020104020203" pitchFamily="34" charset="0"/>
              </a:rPr>
              <a:t>Per- and </a:t>
            </a:r>
            <a:r>
              <a:rPr lang="en-US" sz="1050" kern="1200" dirty="0" err="1">
                <a:latin typeface="Gill Sans MT" panose="020B0502020104020203" pitchFamily="34" charset="0"/>
              </a:rPr>
              <a:t>polyfluoroalkyl</a:t>
            </a:r>
            <a:r>
              <a:rPr lang="en-US" sz="1050" kern="1200" dirty="0">
                <a:latin typeface="Gill Sans MT" panose="020B0502020104020203" pitchFamily="34" charset="0"/>
              </a:rPr>
              <a:t> substances (PFAS) are a class of unregulated chemicals widely used in many industrial and consumer products because they increase resistance to heat, stains, water, and grease.  They have been found in drinking water and groundwater supplies across the country.  Evolving scientific knowledge has identified PFAS as “emerging chemicals of environmental concern” due to their widespread use, potential toxicity, and long life in the environment.  PFAS sources include aqueous film forming foam (AFFF), used to rapidly extinguish dangerous fuel fires.  Major users of AFFF include the military, commercial airports, the oil and gas industry, and local fire departments.  Older formulations of AFFF generally had higher PFAS levels, but are being phased out of production and use.</a:t>
            </a:r>
          </a:p>
          <a:p>
            <a:pPr marL="0" indent="0" algn="just">
              <a:spcBef>
                <a:spcPts val="0"/>
              </a:spcBef>
              <a:buSzTx/>
              <a:buNone/>
            </a:pPr>
            <a:r>
              <a:rPr lang="en-US" sz="1050" kern="1200" dirty="0">
                <a:latin typeface="Gill Sans MT" panose="020B0502020104020203" pitchFamily="34" charset="0"/>
              </a:rPr>
              <a:t> </a:t>
            </a:r>
          </a:p>
          <a:p>
            <a:pPr marL="0" indent="0" algn="just">
              <a:spcBef>
                <a:spcPts val="0"/>
              </a:spcBef>
              <a:buSzTx/>
              <a:buNone/>
            </a:pPr>
            <a:r>
              <a:rPr lang="en-US" sz="1050" kern="1200" dirty="0">
                <a:latin typeface="Gill Sans MT" panose="020B0502020104020203" pitchFamily="34" charset="0"/>
              </a:rPr>
              <a:t>A Lifetime Health Advisory (HA) is a recommended health-protective maximum concentration level based upon a lifetime exposure to a chemical or substance.  In May 2016, the Environmental Protection Agency established an HA for two PFAS chemicals, </a:t>
            </a:r>
            <a:r>
              <a:rPr lang="en-US" sz="1050" kern="1200" dirty="0" err="1">
                <a:latin typeface="Gill Sans MT" panose="020B0502020104020203" pitchFamily="34" charset="0"/>
              </a:rPr>
              <a:t>perfluorooctane</a:t>
            </a:r>
            <a:r>
              <a:rPr lang="en-US" sz="1050" kern="1200" dirty="0">
                <a:latin typeface="Gill Sans MT" panose="020B0502020104020203" pitchFamily="34" charset="0"/>
              </a:rPr>
              <a:t> sulfonate (PFOS) and </a:t>
            </a:r>
            <a:r>
              <a:rPr lang="en-US" sz="1050" kern="1200" dirty="0" err="1">
                <a:latin typeface="Gill Sans MT" panose="020B0502020104020203" pitchFamily="34" charset="0"/>
              </a:rPr>
              <a:t>perfluorooctanoic</a:t>
            </a:r>
            <a:r>
              <a:rPr lang="en-US" sz="1050" kern="1200" dirty="0">
                <a:latin typeface="Gill Sans MT" panose="020B0502020104020203" pitchFamily="34" charset="0"/>
              </a:rPr>
              <a:t> acid (PFOA)  of 70 parts per trillion (</a:t>
            </a:r>
            <a:r>
              <a:rPr lang="en-US" sz="1050" kern="1200" dirty="0" err="1">
                <a:latin typeface="Gill Sans MT" panose="020B0502020104020203" pitchFamily="34" charset="0"/>
              </a:rPr>
              <a:t>ppt</a:t>
            </a:r>
            <a:r>
              <a:rPr lang="en-US" sz="1050" kern="1200" dirty="0">
                <a:latin typeface="Gill Sans MT" panose="020B0502020104020203" pitchFamily="34" charset="0"/>
              </a:rPr>
              <a:t>) in drinking water,  individually or combined.  </a:t>
            </a:r>
          </a:p>
        </p:txBody>
      </p:sp>
      <p:sp>
        <p:nvSpPr>
          <p:cNvPr id="5" name="TextBox 4"/>
          <p:cNvSpPr txBox="1"/>
          <p:nvPr/>
        </p:nvSpPr>
        <p:spPr>
          <a:xfrm>
            <a:off x="3048000" y="6443990"/>
            <a:ext cx="3048000" cy="261610"/>
          </a:xfrm>
          <a:prstGeom prst="rect">
            <a:avLst/>
          </a:prstGeom>
          <a:noFill/>
        </p:spPr>
        <p:txBody>
          <a:bodyPr wrap="square" rtlCol="0">
            <a:spAutoFit/>
          </a:bodyPr>
          <a:lstStyle/>
          <a:p>
            <a:r>
              <a:rPr lang="en-US" sz="1100" dirty="0"/>
              <a:t>AUTHORIZED FOR PUBLIC DISTRIBUTION</a:t>
            </a:r>
          </a:p>
        </p:txBody>
      </p:sp>
      <p:sp>
        <p:nvSpPr>
          <p:cNvPr id="6" name="Rectangle 3"/>
          <p:cNvSpPr txBox="1">
            <a:spLocks noChangeArrowheads="1"/>
          </p:cNvSpPr>
          <p:nvPr/>
        </p:nvSpPr>
        <p:spPr bwMode="auto">
          <a:xfrm>
            <a:off x="3227075" y="168990"/>
            <a:ext cx="2771867" cy="5943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lvl1pPr marL="457200" indent="-457200" algn="l" rtl="0" eaLnBrk="0" fontAlgn="base" hangingPunct="0">
              <a:spcBef>
                <a:spcPct val="50000"/>
              </a:spcBef>
              <a:spcAft>
                <a:spcPct val="0"/>
              </a:spcAft>
              <a:buClr>
                <a:schemeClr val="tx1"/>
              </a:buClr>
              <a:buSzPct val="75000"/>
              <a:buFont typeface="Times New Roman" pitchFamily="18" charset="0"/>
              <a:buChar char="•"/>
              <a:defRPr sz="2400">
                <a:solidFill>
                  <a:schemeClr val="tx1"/>
                </a:solidFill>
                <a:latin typeface="+mn-lt"/>
                <a:ea typeface="+mn-ea"/>
                <a:cs typeface="+mn-cs"/>
              </a:defRPr>
            </a:lvl1pPr>
            <a:lvl2pPr marL="908050" indent="-336550" algn="l" rtl="0" eaLnBrk="0" fontAlgn="base" hangingPunct="0">
              <a:spcBef>
                <a:spcPct val="20000"/>
              </a:spcBef>
              <a:spcAft>
                <a:spcPct val="0"/>
              </a:spcAft>
              <a:buClr>
                <a:schemeClr val="tx1"/>
              </a:buClr>
              <a:buSzPct val="50000"/>
              <a:buFont typeface="Times New Roman" pitchFamily="18" charset="0"/>
              <a:buChar char="—"/>
              <a:defRPr sz="2000">
                <a:solidFill>
                  <a:schemeClr val="tx1"/>
                </a:solidFill>
                <a:latin typeface="+mn-lt"/>
              </a:defRPr>
            </a:lvl2pPr>
            <a:lvl3pPr marL="1370013" indent="-347663" algn="l" rtl="0" eaLnBrk="0" fontAlgn="base" hangingPunct="0">
              <a:spcBef>
                <a:spcPct val="20000"/>
              </a:spcBef>
              <a:spcAft>
                <a:spcPct val="0"/>
              </a:spcAft>
              <a:buClr>
                <a:schemeClr val="tx1"/>
              </a:buClr>
              <a:buSzPct val="100000"/>
              <a:buChar char="–"/>
              <a:defRPr sz="2000">
                <a:solidFill>
                  <a:schemeClr val="tx1"/>
                </a:solidFill>
                <a:latin typeface="+mn-lt"/>
              </a:defRPr>
            </a:lvl3pPr>
            <a:lvl4pPr marL="1825625" indent="-341313" algn="l" rtl="0" eaLnBrk="0" fontAlgn="base" hangingPunct="0">
              <a:spcBef>
                <a:spcPct val="60000"/>
              </a:spcBef>
              <a:spcAft>
                <a:spcPct val="0"/>
              </a:spcAft>
              <a:buClr>
                <a:schemeClr val="tx1"/>
              </a:buClr>
              <a:buSzPct val="100000"/>
              <a:buChar char="•"/>
              <a:defRPr sz="2000">
                <a:solidFill>
                  <a:schemeClr val="tx1"/>
                </a:solidFill>
                <a:latin typeface="+mn-lt"/>
              </a:defRPr>
            </a:lvl4pPr>
            <a:lvl5pPr marL="2282825" indent="-342900" algn="l" rtl="0" eaLnBrk="0" fontAlgn="base" hangingPunct="0">
              <a:spcBef>
                <a:spcPct val="60000"/>
              </a:spcBef>
              <a:spcAft>
                <a:spcPct val="0"/>
              </a:spcAft>
              <a:buClr>
                <a:schemeClr val="tx1"/>
              </a:buClr>
              <a:buSzPct val="100000"/>
              <a:buFont typeface="Arial" charset="0"/>
              <a:buChar char="–"/>
              <a:defRPr sz="2000">
                <a:solidFill>
                  <a:schemeClr val="tx1"/>
                </a:solidFill>
                <a:latin typeface="+mn-lt"/>
              </a:defRPr>
            </a:lvl5pPr>
            <a:lvl6pPr marL="2740025" indent="-342900" algn="l" rtl="0" eaLnBrk="0" fontAlgn="base" hangingPunct="0">
              <a:spcBef>
                <a:spcPct val="60000"/>
              </a:spcBef>
              <a:spcAft>
                <a:spcPct val="0"/>
              </a:spcAft>
              <a:buClr>
                <a:schemeClr val="tx1"/>
              </a:buClr>
              <a:buSzPct val="100000"/>
              <a:buFont typeface="Arial" charset="0"/>
              <a:buChar char="–"/>
              <a:defRPr sz="2000">
                <a:solidFill>
                  <a:schemeClr val="tx1"/>
                </a:solidFill>
                <a:latin typeface="+mn-lt"/>
              </a:defRPr>
            </a:lvl6pPr>
            <a:lvl7pPr marL="3197225" indent="-342900" algn="l" rtl="0" eaLnBrk="0" fontAlgn="base" hangingPunct="0">
              <a:spcBef>
                <a:spcPct val="60000"/>
              </a:spcBef>
              <a:spcAft>
                <a:spcPct val="0"/>
              </a:spcAft>
              <a:buClr>
                <a:schemeClr val="tx1"/>
              </a:buClr>
              <a:buSzPct val="100000"/>
              <a:buFont typeface="Arial" charset="0"/>
              <a:buChar char="–"/>
              <a:defRPr sz="2000">
                <a:solidFill>
                  <a:schemeClr val="tx1"/>
                </a:solidFill>
                <a:latin typeface="+mn-lt"/>
              </a:defRPr>
            </a:lvl7pPr>
            <a:lvl8pPr marL="3654425" indent="-342900" algn="l" rtl="0" eaLnBrk="0" fontAlgn="base" hangingPunct="0">
              <a:spcBef>
                <a:spcPct val="60000"/>
              </a:spcBef>
              <a:spcAft>
                <a:spcPct val="0"/>
              </a:spcAft>
              <a:buClr>
                <a:schemeClr val="tx1"/>
              </a:buClr>
              <a:buSzPct val="100000"/>
              <a:buFont typeface="Arial" charset="0"/>
              <a:buChar char="–"/>
              <a:defRPr sz="2000">
                <a:solidFill>
                  <a:schemeClr val="tx1"/>
                </a:solidFill>
                <a:latin typeface="+mn-lt"/>
              </a:defRPr>
            </a:lvl8pPr>
            <a:lvl9pPr marL="4111625" indent="-342900" algn="l" rtl="0" eaLnBrk="0" fontAlgn="base" hangingPunct="0">
              <a:spcBef>
                <a:spcPct val="60000"/>
              </a:spcBef>
              <a:spcAft>
                <a:spcPct val="0"/>
              </a:spcAft>
              <a:buClr>
                <a:schemeClr val="tx1"/>
              </a:buClr>
              <a:buSzPct val="100000"/>
              <a:buFont typeface="Arial" charset="0"/>
              <a:buChar char="–"/>
              <a:defRPr sz="2000">
                <a:solidFill>
                  <a:schemeClr val="tx1"/>
                </a:solidFill>
                <a:latin typeface="+mn-lt"/>
              </a:defRPr>
            </a:lvl9pPr>
          </a:lstStyle>
          <a:p>
            <a:pPr marL="0" lvl="2" indent="0">
              <a:spcBef>
                <a:spcPts val="0"/>
              </a:spcBef>
              <a:buSzTx/>
              <a:buNone/>
            </a:pPr>
            <a:r>
              <a:rPr lang="en-US" sz="1400" b="1" dirty="0">
                <a:solidFill>
                  <a:srgbClr val="003B60"/>
                </a:solidFill>
                <a:latin typeface="Gill Sans MT" panose="020B0502020104020203" pitchFamily="34" charset="0"/>
                <a:ea typeface="+mj-ea"/>
                <a:cs typeface="+mj-cs"/>
              </a:rPr>
              <a:t>PFAS Point of Contact and References</a:t>
            </a:r>
          </a:p>
          <a:p>
            <a:pPr marL="0" lvl="2" indent="0">
              <a:spcBef>
                <a:spcPts val="0"/>
              </a:spcBef>
              <a:buSzTx/>
              <a:buFontTx/>
              <a:buNone/>
            </a:pPr>
            <a:endParaRPr lang="en-US" sz="500" dirty="0">
              <a:latin typeface="Gill Sans MT" panose="020B0502020104020203" pitchFamily="34" charset="0"/>
            </a:endParaRPr>
          </a:p>
          <a:p>
            <a:pPr marL="0" lvl="2" indent="0">
              <a:spcBef>
                <a:spcPts val="0"/>
              </a:spcBef>
              <a:buSzTx/>
              <a:buNone/>
            </a:pPr>
            <a:r>
              <a:rPr lang="en-US" sz="1100" dirty="0">
                <a:latin typeface="Gill Sans MT" panose="020B0502020104020203" pitchFamily="34" charset="0"/>
              </a:rPr>
              <a:t>Marine Corps Logistics Base Albany provides efficient facilities, infrastructure and a range of tailored installation support services that enables our tenants to accomplish their assigned missions in support of the warfighter while simultaneously enhancing their quality of life. MCLB Albany uses military specification AFFF in order to extinguish fuel-based fires.  </a:t>
            </a:r>
          </a:p>
          <a:p>
            <a:pPr marL="0" lvl="2" indent="0">
              <a:spcBef>
                <a:spcPts val="0"/>
              </a:spcBef>
              <a:buSzTx/>
              <a:buFontTx/>
              <a:buNone/>
            </a:pPr>
            <a:endParaRPr lang="en-US" sz="500" b="1" dirty="0" smtClean="0">
              <a:latin typeface="Gill Sans MT" panose="020B0502020104020203" pitchFamily="34" charset="0"/>
            </a:endParaRPr>
          </a:p>
          <a:p>
            <a:pPr marL="0" lvl="2" indent="0">
              <a:spcBef>
                <a:spcPts val="0"/>
              </a:spcBef>
              <a:buSzTx/>
              <a:buFontTx/>
              <a:buNone/>
            </a:pPr>
            <a:r>
              <a:rPr lang="en-US" sz="1100" b="1" dirty="0" smtClean="0">
                <a:latin typeface="Gill Sans MT" panose="020B0502020104020203" pitchFamily="34" charset="0"/>
              </a:rPr>
              <a:t>Installation </a:t>
            </a:r>
            <a:r>
              <a:rPr lang="en-US" sz="1100" b="1" dirty="0">
                <a:latin typeface="Gill Sans MT" panose="020B0502020104020203" pitchFamily="34" charset="0"/>
              </a:rPr>
              <a:t>POC is the </a:t>
            </a:r>
            <a:r>
              <a:rPr lang="en-US" sz="1100" b="1" dirty="0" smtClean="0">
                <a:latin typeface="Gill Sans MT" panose="020B0502020104020203" pitchFamily="34" charset="0"/>
              </a:rPr>
              <a:t>CPLO at </a:t>
            </a:r>
            <a:r>
              <a:rPr lang="en-US" sz="1100" b="1" dirty="0">
                <a:latin typeface="Gill Sans MT" panose="020B0502020104020203" pitchFamily="34" charset="0"/>
              </a:rPr>
              <a:t/>
            </a:r>
            <a:br>
              <a:rPr lang="en-US" sz="1100" b="1" dirty="0">
                <a:latin typeface="Gill Sans MT" panose="020B0502020104020203" pitchFamily="34" charset="0"/>
              </a:rPr>
            </a:br>
            <a:r>
              <a:rPr lang="en-US" sz="1100" b="1" dirty="0" smtClean="0">
                <a:latin typeface="Gill Sans MT" panose="020B0502020104020203" pitchFamily="34" charset="0"/>
              </a:rPr>
              <a:t>(229) 639-7313.</a:t>
            </a:r>
            <a:endParaRPr lang="en-US" sz="1100" b="1" dirty="0">
              <a:latin typeface="Gill Sans MT" panose="020B0502020104020203" pitchFamily="34" charset="0"/>
            </a:endParaRPr>
          </a:p>
          <a:p>
            <a:pPr marL="0" lvl="2" indent="0">
              <a:spcBef>
                <a:spcPts val="0"/>
              </a:spcBef>
              <a:buSzTx/>
              <a:buFontTx/>
              <a:buNone/>
            </a:pPr>
            <a:endParaRPr lang="en-US" sz="500" b="1" kern="0" dirty="0"/>
          </a:p>
          <a:p>
            <a:pPr marL="0" lvl="2" indent="0">
              <a:spcBef>
                <a:spcPts val="0"/>
              </a:spcBef>
              <a:buSzTx/>
              <a:buFontTx/>
              <a:buNone/>
            </a:pPr>
            <a:r>
              <a:rPr lang="en-US" sz="1400" b="1" dirty="0">
                <a:solidFill>
                  <a:srgbClr val="003B60"/>
                </a:solidFill>
                <a:latin typeface="Gill Sans MT" panose="020B0502020104020203" pitchFamily="34" charset="0"/>
                <a:ea typeface="+mj-ea"/>
                <a:cs typeface="+mj-cs"/>
              </a:rPr>
              <a:t>Additional </a:t>
            </a:r>
            <a:r>
              <a:rPr lang="en-US" sz="1400" b="1" dirty="0" smtClean="0">
                <a:solidFill>
                  <a:srgbClr val="003B60"/>
                </a:solidFill>
                <a:latin typeface="Gill Sans MT" panose="020B0502020104020203" pitchFamily="34" charset="0"/>
                <a:ea typeface="+mj-ea"/>
                <a:cs typeface="+mj-cs"/>
              </a:rPr>
              <a:t>Information</a:t>
            </a:r>
            <a:endParaRPr lang="en-US" sz="1400" b="1" dirty="0">
              <a:solidFill>
                <a:srgbClr val="003B60"/>
              </a:solidFill>
              <a:latin typeface="Gill Sans MT" panose="020B0502020104020203" pitchFamily="34" charset="0"/>
              <a:ea typeface="+mj-ea"/>
              <a:cs typeface="+mj-cs"/>
            </a:endParaRPr>
          </a:p>
          <a:p>
            <a:pPr marL="0" lvl="2" indent="0">
              <a:spcBef>
                <a:spcPts val="0"/>
              </a:spcBef>
              <a:buSzTx/>
              <a:buFontTx/>
              <a:buNone/>
            </a:pPr>
            <a:endParaRPr lang="en-US" sz="1100" b="1" kern="0" dirty="0"/>
          </a:p>
        </p:txBody>
      </p:sp>
      <p:pic>
        <p:nvPicPr>
          <p:cNvPr id="9" name="Picture 9" descr="usmc MCIC seal rev 7-29.JPG"/>
          <p:cNvPicPr>
            <a:picLocks noChangeAspect="1"/>
          </p:cNvPicPr>
          <p:nvPr/>
        </p:nvPicPr>
        <p:blipFill>
          <a:blip r:embed="rId3" cstate="print"/>
          <a:srcRect/>
          <a:stretch>
            <a:fillRect/>
          </a:stretch>
        </p:blipFill>
        <p:spPr bwMode="auto">
          <a:xfrm>
            <a:off x="7772400" y="105729"/>
            <a:ext cx="972400" cy="931732"/>
          </a:xfrm>
          <a:prstGeom prst="rect">
            <a:avLst/>
          </a:prstGeom>
          <a:noFill/>
          <a:ln w="9525">
            <a:noFill/>
            <a:miter lim="800000"/>
            <a:headEnd/>
            <a:tailEnd/>
          </a:ln>
        </p:spPr>
      </p:pic>
      <p:cxnSp>
        <p:nvCxnSpPr>
          <p:cNvPr id="7" name="Straight Connector 6">
            <a:extLst>
              <a:ext uri="{FF2B5EF4-FFF2-40B4-BE49-F238E27FC236}">
                <a16:creationId xmlns:a16="http://schemas.microsoft.com/office/drawing/2014/main" id="{4804D969-8FBE-419B-B747-8EF14CD8D76E}"/>
              </a:ext>
            </a:extLst>
          </p:cNvPr>
          <p:cNvCxnSpPr/>
          <p:nvPr/>
        </p:nvCxnSpPr>
        <p:spPr bwMode="auto">
          <a:xfrm>
            <a:off x="7162799" y="3124200"/>
            <a:ext cx="1143000" cy="0"/>
          </a:xfrm>
          <a:prstGeom prst="line">
            <a:avLst/>
          </a:prstGeom>
          <a:solidFill>
            <a:schemeClr val="accent1"/>
          </a:solidFill>
          <a:ln w="12700" cap="flat" cmpd="sng" algn="ctr">
            <a:solidFill>
              <a:srgbClr val="C70022"/>
            </a:solidFill>
            <a:prstDash val="solid"/>
            <a:round/>
            <a:headEnd type="none" w="med" len="med"/>
            <a:tailEnd type="none" w="med" len="med"/>
          </a:ln>
          <a:effectLst/>
        </p:spPr>
      </p:cxnSp>
      <p:sp>
        <p:nvSpPr>
          <p:cNvPr id="10" name="Rectangle 9">
            <a:extLst>
              <a:ext uri="{FF2B5EF4-FFF2-40B4-BE49-F238E27FC236}">
                <a16:creationId xmlns:a16="http://schemas.microsoft.com/office/drawing/2014/main" id="{A87F028A-E52E-4749-B45E-8454D2D8FE05}"/>
              </a:ext>
            </a:extLst>
          </p:cNvPr>
          <p:cNvSpPr/>
          <p:nvPr/>
        </p:nvSpPr>
        <p:spPr bwMode="auto">
          <a:xfrm>
            <a:off x="6972299" y="3266293"/>
            <a:ext cx="1447800" cy="1447800"/>
          </a:xfrm>
          <a:prstGeom prst="rect">
            <a:avLst/>
          </a:prstGeom>
          <a:noFill/>
          <a:ln w="1270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13" name="TextBox 12">
            <a:extLst>
              <a:ext uri="{FF2B5EF4-FFF2-40B4-BE49-F238E27FC236}">
                <a16:creationId xmlns:a16="http://schemas.microsoft.com/office/drawing/2014/main" id="{6023FD1E-EBCF-474E-91D8-427E80060E87}"/>
              </a:ext>
            </a:extLst>
          </p:cNvPr>
          <p:cNvSpPr txBox="1"/>
          <p:nvPr/>
        </p:nvSpPr>
        <p:spPr>
          <a:xfrm>
            <a:off x="6972299" y="3743980"/>
            <a:ext cx="1447800" cy="523220"/>
          </a:xfrm>
          <a:prstGeom prst="rect">
            <a:avLst/>
          </a:prstGeom>
          <a:noFill/>
        </p:spPr>
        <p:txBody>
          <a:bodyPr wrap="square" rtlCol="0">
            <a:spAutoFit/>
          </a:bodyPr>
          <a:lstStyle/>
          <a:p>
            <a:pPr algn="ctr"/>
            <a:r>
              <a:rPr lang="en-US" sz="1400" i="1" dirty="0">
                <a:solidFill>
                  <a:srgbClr val="FF0000"/>
                </a:solidFill>
                <a:latin typeface="Gill Sans MT" panose="020B0502020104020203" pitchFamily="34" charset="0"/>
              </a:rPr>
              <a:t>[Insert Installation/</a:t>
            </a:r>
            <a:br>
              <a:rPr lang="en-US" sz="1400" i="1" dirty="0">
                <a:solidFill>
                  <a:srgbClr val="FF0000"/>
                </a:solidFill>
                <a:latin typeface="Gill Sans MT" panose="020B0502020104020203" pitchFamily="34" charset="0"/>
              </a:rPr>
            </a:br>
            <a:r>
              <a:rPr lang="en-US" sz="1400" i="1" dirty="0">
                <a:solidFill>
                  <a:srgbClr val="FF0000"/>
                </a:solidFill>
                <a:latin typeface="Gill Sans MT" panose="020B0502020104020203" pitchFamily="34" charset="0"/>
              </a:rPr>
              <a:t>Command logo]</a:t>
            </a:r>
          </a:p>
        </p:txBody>
      </p:sp>
      <p:sp>
        <p:nvSpPr>
          <p:cNvPr id="15" name="TextBox 14">
            <a:extLst>
              <a:ext uri="{FF2B5EF4-FFF2-40B4-BE49-F238E27FC236}">
                <a16:creationId xmlns:a16="http://schemas.microsoft.com/office/drawing/2014/main" id="{9977D15C-ECCC-4A2A-B1B3-4B1CE3FB914F}"/>
              </a:ext>
            </a:extLst>
          </p:cNvPr>
          <p:cNvSpPr txBox="1"/>
          <p:nvPr/>
        </p:nvSpPr>
        <p:spPr>
          <a:xfrm>
            <a:off x="90447" y="105728"/>
            <a:ext cx="2721391" cy="1838965"/>
          </a:xfrm>
          <a:prstGeom prst="rect">
            <a:avLst/>
          </a:prstGeom>
          <a:noFill/>
        </p:spPr>
        <p:txBody>
          <a:bodyPr wrap="square" rtlCol="0">
            <a:spAutoFit/>
          </a:bodyPr>
          <a:lstStyle/>
          <a:p>
            <a:pPr>
              <a:spcAft>
                <a:spcPts val="600"/>
              </a:spcAft>
            </a:pPr>
            <a:r>
              <a:rPr lang="en-US" sz="1400" b="1" dirty="0">
                <a:solidFill>
                  <a:srgbClr val="003B60"/>
                </a:solidFill>
                <a:latin typeface="Gill Sans MT" panose="020B0502020104020203" pitchFamily="34" charset="0"/>
              </a:rPr>
              <a:t>PFAS Background</a:t>
            </a:r>
            <a:endParaRPr lang="en-US" sz="1050" b="1" i="1" dirty="0">
              <a:solidFill>
                <a:srgbClr val="FF0000"/>
              </a:solidFill>
              <a:latin typeface="Gill Sans MT" panose="020B0502020104020203" pitchFamily="34" charset="0"/>
            </a:endParaRPr>
          </a:p>
          <a:p>
            <a:pPr algn="just"/>
            <a:r>
              <a:rPr lang="en-US" sz="1050" b="1" dirty="0">
                <a:latin typeface="Gill Sans MT" panose="020B0502020104020203" pitchFamily="34" charset="0"/>
              </a:rPr>
              <a:t>The Marine Corps is supporting the Department of Defense (DoD) effort to address per- and </a:t>
            </a:r>
            <a:r>
              <a:rPr lang="en-US" sz="1050" b="1" dirty="0" err="1">
                <a:latin typeface="Gill Sans MT" panose="020B0502020104020203" pitchFamily="34" charset="0"/>
              </a:rPr>
              <a:t>polyfluoroalkyl</a:t>
            </a:r>
            <a:r>
              <a:rPr lang="en-US" sz="1050" b="1" dirty="0">
                <a:latin typeface="Gill Sans MT" panose="020B0502020104020203" pitchFamily="34" charset="0"/>
              </a:rPr>
              <a:t> substances (PFAS), an emerging national issue.  The Marine Corps is committed to providing safe drinking water at our installations, identifying and addressing sites of past PFAS use, and preventing future releases.</a:t>
            </a:r>
            <a:endParaRPr lang="en-US" sz="1050" dirty="0">
              <a:latin typeface="Gill Sans MT" panose="020B0502020104020203" pitchFamily="34" charset="0"/>
            </a:endParaRPr>
          </a:p>
        </p:txBody>
      </p:sp>
      <p:graphicFrame>
        <p:nvGraphicFramePr>
          <p:cNvPr id="4" name="Table 3">
            <a:extLst>
              <a:ext uri="{FF2B5EF4-FFF2-40B4-BE49-F238E27FC236}">
                <a16:creationId xmlns:a16="http://schemas.microsoft.com/office/drawing/2014/main" id="{8044E0A4-93BA-4DC2-A885-357257C30DB5}"/>
              </a:ext>
            </a:extLst>
          </p:cNvPr>
          <p:cNvGraphicFramePr>
            <a:graphicFrameLocks noGrp="1"/>
          </p:cNvGraphicFramePr>
          <p:nvPr>
            <p:extLst>
              <p:ext uri="{D42A27DB-BD31-4B8C-83A1-F6EECF244321}">
                <p14:modId xmlns:p14="http://schemas.microsoft.com/office/powerpoint/2010/main" val="3597754468"/>
              </p:ext>
            </p:extLst>
          </p:nvPr>
        </p:nvGraphicFramePr>
        <p:xfrm>
          <a:off x="3237964" y="2959929"/>
          <a:ext cx="2750087" cy="3741420"/>
        </p:xfrm>
        <a:graphic>
          <a:graphicData uri="http://schemas.openxmlformats.org/drawingml/2006/table">
            <a:tbl>
              <a:tblPr firstRow="1" bandRow="1">
                <a:tableStyleId>{5C22544A-7EE6-4342-B048-85BDC9FD1C3A}</a:tableStyleId>
              </a:tblPr>
              <a:tblGrid>
                <a:gridCol w="942145">
                  <a:extLst>
                    <a:ext uri="{9D8B030D-6E8A-4147-A177-3AD203B41FA5}">
                      <a16:colId xmlns:a16="http://schemas.microsoft.com/office/drawing/2014/main" val="3739455076"/>
                    </a:ext>
                  </a:extLst>
                </a:gridCol>
                <a:gridCol w="1807942">
                  <a:extLst>
                    <a:ext uri="{9D8B030D-6E8A-4147-A177-3AD203B41FA5}">
                      <a16:colId xmlns:a16="http://schemas.microsoft.com/office/drawing/2014/main" val="85819855"/>
                    </a:ext>
                  </a:extLst>
                </a:gridCol>
              </a:tblGrid>
              <a:tr h="543881">
                <a:tc>
                  <a:txBody>
                    <a:bodyPr/>
                    <a:lstStyle/>
                    <a:p>
                      <a:pPr marL="171450" indent="-171450">
                        <a:buFont typeface="Wingdings" panose="05000000000000000000" pitchFamily="2" charset="2"/>
                        <a:buChar char="Ø"/>
                      </a:pPr>
                      <a:r>
                        <a:rPr lang="en-US" sz="1050" b="1" dirty="0">
                          <a:solidFill>
                            <a:schemeClr val="tx1"/>
                          </a:solidFill>
                          <a:latin typeface="Gill Sans MT" panose="020B0502020104020203" pitchFamily="34" charset="0"/>
                        </a:rPr>
                        <a:t>Installation</a:t>
                      </a:r>
                    </a:p>
                    <a:p>
                      <a:pPr marL="171450" indent="-171450">
                        <a:buFont typeface="Wingdings" panose="05000000000000000000" pitchFamily="2" charset="2"/>
                        <a:buChar char="Ø"/>
                      </a:pPr>
                      <a:endParaRPr lang="en-US" sz="1050" b="1" dirty="0">
                        <a:solidFill>
                          <a:schemeClr val="tx1"/>
                        </a:solidFill>
                        <a:latin typeface="Gill Sans MT" panose="020B0502020104020203" pitchFamily="34" charset="0"/>
                      </a:endParaRPr>
                    </a:p>
                    <a:p>
                      <a:pPr marL="171450" indent="-171450">
                        <a:buFont typeface="Wingdings" panose="05000000000000000000" pitchFamily="2" charset="2"/>
                        <a:buChar char="Ø"/>
                      </a:pPr>
                      <a:r>
                        <a:rPr lang="en-US" sz="1050" b="1" dirty="0">
                          <a:solidFill>
                            <a:schemeClr val="tx1"/>
                          </a:solidFill>
                          <a:latin typeface="Gill Sans MT" panose="020B0502020104020203" pitchFamily="34" charset="0"/>
                        </a:rPr>
                        <a:t>USMC</a:t>
                      </a:r>
                    </a:p>
                    <a:p>
                      <a:pPr marL="171450" indent="-171450">
                        <a:buFont typeface="Wingdings" panose="05000000000000000000" pitchFamily="2" charset="2"/>
                        <a:buChar char="Ø"/>
                      </a:pPr>
                      <a:endParaRPr lang="en-US" sz="1050" b="1" dirty="0">
                        <a:solidFill>
                          <a:schemeClr val="tx1"/>
                        </a:solidFill>
                        <a:latin typeface="Gill Sans MT" panose="020B0502020104020203" pitchFamily="34" charset="0"/>
                      </a:endParaRPr>
                    </a:p>
                    <a:p>
                      <a:pPr marL="171450" indent="-171450">
                        <a:buFont typeface="Wingdings" panose="05000000000000000000" pitchFamily="2" charset="2"/>
                        <a:buChar char="Ø"/>
                      </a:pPr>
                      <a:r>
                        <a:rPr lang="en-US" sz="1050" b="1" dirty="0">
                          <a:solidFill>
                            <a:schemeClr val="tx1"/>
                          </a:solidFill>
                          <a:latin typeface="Gill Sans MT" panose="020B0502020104020203" pitchFamily="34" charset="0"/>
                        </a:rPr>
                        <a:t>EPA</a:t>
                      </a:r>
                      <a:endParaRPr lang="en-US" sz="1050" dirty="0">
                        <a:solidFill>
                          <a:schemeClr val="tx1"/>
                        </a:solidFill>
                      </a:endParaRPr>
                    </a:p>
                  </a:txBody>
                  <a:tcPr marL="0" marR="0" marT="9144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dirty="0" smtClean="0">
                          <a:solidFill>
                            <a:schemeClr val="tx1"/>
                          </a:solidFill>
                          <a:latin typeface="Gill Sans MT" panose="020B0502020104020203" pitchFamily="34" charset="0"/>
                          <a:hlinkClick r:id="rId4"/>
                        </a:rPr>
                        <a:t>https://www.albany.marines.mil</a:t>
                      </a:r>
                      <a:endParaRPr lang="en-US" sz="1000" b="0" i="0" dirty="0" smtClean="0">
                        <a:solidFill>
                          <a:schemeClr val="tx1"/>
                        </a:solidFill>
                        <a:latin typeface="Gill Sans MT" panose="020B05020201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highlight>
                          <a:srgbClr val="FFFF00"/>
                        </a:highlight>
                        <a:uLnTx/>
                        <a:uFillTx/>
                        <a:latin typeface="Gill Sans MT" panose="020B0502020104020203"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smtClean="0">
                          <a:latin typeface="Gill Sans MT" panose="020B0502020104020203" pitchFamily="34" charset="0"/>
                          <a:hlinkClick r:id="rId5"/>
                        </a:rPr>
                        <a:t>https://www.mcicom.marines.mil</a:t>
                      </a:r>
                      <a:r>
                        <a:rPr lang="en-US" sz="1000" b="0" dirty="0" smtClean="0">
                          <a:latin typeface="Gill Sans MT" panose="020B0502020104020203"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latin typeface="Gill Sans MT" panose="020B0502020104020203" pitchFamily="34" charset="0"/>
                        <a:hlinkClick r:id="rId6"/>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latin typeface="Gill Sans MT" panose="020B0502020104020203" pitchFamily="34" charset="0"/>
                          <a:hlinkClick r:id="rId6"/>
                        </a:rPr>
                        <a:t>https://www.epa.gov/pfas</a:t>
                      </a:r>
                      <a:r>
                        <a:rPr lang="en-US" sz="1000" b="0" dirty="0">
                          <a:latin typeface="Gill Sans MT" panose="020B0502020104020203" pitchFamily="34" charset="0"/>
                        </a:rPr>
                        <a:t>  </a:t>
                      </a:r>
                    </a:p>
                  </a:txBody>
                  <a:tcPr marL="0" marR="0" marT="9144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4895086"/>
                  </a:ext>
                </a:extLst>
              </a:tr>
              <a:tr h="812195">
                <a:tc>
                  <a:txBody>
                    <a:bodyPr/>
                    <a:lstStyle/>
                    <a:p>
                      <a:pPr marL="0" indent="0">
                        <a:buFont typeface="Wingdings" panose="05000000000000000000" pitchFamily="2" charset="2"/>
                        <a:buNone/>
                      </a:pPr>
                      <a:endParaRPr lang="en-US" sz="1050" dirty="0"/>
                    </a:p>
                  </a:txBody>
                  <a:tcPr marL="0" marR="0" marT="9144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Gill Sans MT" panose="020B0502020104020203" pitchFamily="34" charset="0"/>
                          <a:hlinkClick r:id="rId7"/>
                        </a:rPr>
                        <a:t>https://www.epa.gov/ground-water-and-drinking-water/drinking-water-health-advisories-pfoa-and-pfos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Gill Sans MT" panose="020B0502020104020203" pitchFamily="34" charset="0"/>
                      </a:endParaRPr>
                    </a:p>
                  </a:txBody>
                  <a:tcPr marL="0" marR="0" marT="9144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08047511"/>
                  </a:ext>
                </a:extLst>
              </a:tr>
              <a:tr h="377091">
                <a:tc>
                  <a:txBody>
                    <a:bodyPr/>
                    <a:lstStyle/>
                    <a:p>
                      <a:pPr marL="171450" indent="-171450">
                        <a:buFont typeface="Wingdings" panose="05000000000000000000" pitchFamily="2" charset="2"/>
                        <a:buChar char="Ø"/>
                      </a:pPr>
                      <a:r>
                        <a:rPr lang="en-US" sz="1050" b="1" dirty="0">
                          <a:latin typeface="Gill Sans MT" panose="020B0502020104020203" pitchFamily="34" charset="0"/>
                        </a:rPr>
                        <a:t>Toxicity</a:t>
                      </a:r>
                      <a:endParaRPr lang="en-US" sz="1050" dirty="0"/>
                    </a:p>
                  </a:txBody>
                  <a:tcPr marL="0" marR="0" marT="9144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Gill Sans MT" panose="020B0502020104020203" pitchFamily="34" charset="0"/>
                          <a:hlinkClick r:id="rId8"/>
                        </a:rPr>
                        <a:t>https://www.atsdr.cdc.gov/substances/toxsubstance.asp?toxid=237</a:t>
                      </a:r>
                      <a:r>
                        <a:rPr lang="en-US" sz="1000" dirty="0">
                          <a:latin typeface="Gill Sans MT" panose="020B0502020104020203" pitchFamily="34" charset="0"/>
                        </a:rPr>
                        <a:t>  </a:t>
                      </a:r>
                    </a:p>
                  </a:txBody>
                  <a:tcPr marL="0" marR="0" marT="9144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958185"/>
                  </a:ext>
                </a:extLst>
              </a:tr>
              <a:tr h="239308">
                <a:tc>
                  <a:txBody>
                    <a:bodyPr/>
                    <a:lstStyle/>
                    <a:p>
                      <a:pPr marL="0" indent="0">
                        <a:buFont typeface="Wingdings" panose="05000000000000000000" pitchFamily="2" charset="2"/>
                        <a:buNone/>
                      </a:pPr>
                      <a:endParaRPr lang="en-US" sz="1050" dirty="0"/>
                    </a:p>
                  </a:txBody>
                  <a:tcPr marL="0" marR="0" marT="9144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Gill Sans MT" panose="020B0502020104020203" pitchFamily="34" charset="0"/>
                      </a:endParaRPr>
                    </a:p>
                  </a:txBody>
                  <a:tcPr marL="0" marR="0" marT="9144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315639"/>
                  </a:ext>
                </a:extLst>
              </a:tr>
              <a:tr h="522126">
                <a:tc>
                  <a:txBody>
                    <a:bodyPr/>
                    <a:lstStyle/>
                    <a:p>
                      <a:pPr marL="171450" indent="-171450">
                        <a:buFont typeface="Wingdings" panose="05000000000000000000" pitchFamily="2" charset="2"/>
                        <a:buChar char="Ø"/>
                      </a:pPr>
                      <a:r>
                        <a:rPr lang="en-US" sz="1050" b="1" dirty="0">
                          <a:latin typeface="Gill Sans MT" panose="020B0502020104020203" pitchFamily="34" charset="0"/>
                        </a:rPr>
                        <a:t>DoD</a:t>
                      </a:r>
                      <a:endParaRPr lang="en-US" sz="1050" dirty="0"/>
                    </a:p>
                  </a:txBody>
                  <a:tcPr marL="0" marR="0" marT="9144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Gill Sans MT" panose="020B0502020104020203" pitchFamily="34" charset="0"/>
                          <a:hlinkClick r:id="rId9"/>
                        </a:rPr>
                        <a:t>https://www.defense.gov/Explore/Spotlight/pfas/</a:t>
                      </a:r>
                      <a:r>
                        <a:rPr lang="en-US" sz="1000" dirty="0">
                          <a:latin typeface="Gill Sans MT" panose="020B0502020104020203"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Gill Sans MT" panose="020B0502020104020203" pitchFamily="34" charset="0"/>
                      </a:endParaRPr>
                    </a:p>
                  </a:txBody>
                  <a:tcPr marL="0" marR="0" marT="9144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14492555"/>
                  </a:ext>
                </a:extLst>
              </a:tr>
              <a:tr h="522126">
                <a:tc>
                  <a:txBody>
                    <a:bodyPr/>
                    <a:lstStyle/>
                    <a:p>
                      <a:pPr marL="171450" indent="-171450">
                        <a:buFont typeface="Wingdings" panose="05000000000000000000" pitchFamily="2" charset="2"/>
                        <a:buChar char="Ø"/>
                      </a:pPr>
                      <a:r>
                        <a:rPr lang="en-US" sz="1050" b="1" dirty="0">
                          <a:latin typeface="Gill Sans MT" panose="020B0502020104020203" pitchFamily="34" charset="0"/>
                        </a:rPr>
                        <a:t>DON</a:t>
                      </a:r>
                      <a:endParaRPr lang="en-US" sz="1050" dirty="0"/>
                    </a:p>
                  </a:txBody>
                  <a:tcPr marL="0" marR="0" marT="9144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Gill Sans MT" panose="020B0502020104020203" pitchFamily="34" charset="0"/>
                          <a:hlinkClick r:id="rId10"/>
                        </a:rPr>
                        <a:t>https://www.secnav.navy.mil/eie/</a:t>
                      </a:r>
                      <a:br>
                        <a:rPr lang="en-US" sz="1000" dirty="0">
                          <a:latin typeface="Gill Sans MT" panose="020B0502020104020203" pitchFamily="34" charset="0"/>
                          <a:hlinkClick r:id="rId10"/>
                        </a:rPr>
                      </a:br>
                      <a:r>
                        <a:rPr lang="en-US" sz="1000" dirty="0">
                          <a:latin typeface="Gill Sans MT" panose="020B0502020104020203" pitchFamily="34" charset="0"/>
                          <a:hlinkClick r:id="rId10"/>
                        </a:rPr>
                        <a:t>Pages/PFC-PFAS.aspx</a:t>
                      </a:r>
                      <a:r>
                        <a:rPr lang="en-US" sz="1000" dirty="0">
                          <a:latin typeface="Gill Sans MT" panose="020B0502020104020203"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Gill Sans MT" panose="020B0502020104020203" pitchFamily="34" charset="0"/>
                      </a:endParaRPr>
                    </a:p>
                  </a:txBody>
                  <a:tcPr marL="0" marR="0" marT="9144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00613747"/>
                  </a:ext>
                </a:extLst>
              </a:tr>
              <a:tr h="239308">
                <a:tc>
                  <a:txBody>
                    <a:bodyPr/>
                    <a:lstStyle/>
                    <a:p>
                      <a:pPr marL="171450" indent="-171450">
                        <a:buFont typeface="Wingdings" panose="05000000000000000000" pitchFamily="2" charset="2"/>
                        <a:buChar char="Ø"/>
                      </a:pPr>
                      <a:endParaRPr lang="en-US" sz="1050" dirty="0"/>
                    </a:p>
                  </a:txBody>
                  <a:tcPr marL="0" marR="0" marT="9144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i="1" dirty="0">
                        <a:solidFill>
                          <a:srgbClr val="FF0000"/>
                        </a:solidFill>
                        <a:latin typeface="Gill Sans MT" panose="020B0502020104020203" pitchFamily="34" charset="0"/>
                      </a:endParaRPr>
                    </a:p>
                  </a:txBody>
                  <a:tcPr marL="0" marR="0" marT="9144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87721710"/>
                  </a:ext>
                </a:extLst>
              </a:tr>
            </a:tbl>
          </a:graphicData>
        </a:graphic>
      </p:graphicFrame>
      <p:pic>
        <p:nvPicPr>
          <p:cNvPr id="12" name="Picture 11">
            <a:extLst>
              <a:ext uri="{FF2B5EF4-FFF2-40B4-BE49-F238E27FC236}">
                <a16:creationId xmlns:a16="http://schemas.microsoft.com/office/drawing/2014/main" id="{443D74AD-06AA-4228-A1EF-A13AD04252B4}"/>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629400" y="105728"/>
            <a:ext cx="922027" cy="931732"/>
          </a:xfrm>
          <a:prstGeom prst="rect">
            <a:avLst/>
          </a:prstGeom>
        </p:spPr>
      </p:pic>
      <p:sp>
        <p:nvSpPr>
          <p:cNvPr id="17" name="TextBox 16">
            <a:extLst>
              <a:ext uri="{FF2B5EF4-FFF2-40B4-BE49-F238E27FC236}">
                <a16:creationId xmlns:a16="http://schemas.microsoft.com/office/drawing/2014/main" id="{B62CFBDF-CCA5-4196-99B8-81D24E15C803}"/>
              </a:ext>
            </a:extLst>
          </p:cNvPr>
          <p:cNvSpPr txBox="1"/>
          <p:nvPr/>
        </p:nvSpPr>
        <p:spPr>
          <a:xfrm>
            <a:off x="6172199" y="3153540"/>
            <a:ext cx="3048000" cy="261610"/>
          </a:xfrm>
          <a:prstGeom prst="rect">
            <a:avLst/>
          </a:prstGeom>
          <a:noFill/>
        </p:spPr>
        <p:txBody>
          <a:bodyPr wrap="square" rtlCol="0">
            <a:spAutoFit/>
          </a:bodyPr>
          <a:lstStyle/>
          <a:p>
            <a:pPr algn="ctr"/>
            <a:r>
              <a:rPr lang="en-US" sz="1100" dirty="0" smtClean="0"/>
              <a:t>MARCH </a:t>
            </a:r>
            <a:r>
              <a:rPr lang="en-US" sz="1100" dirty="0"/>
              <a:t>2020</a:t>
            </a:r>
          </a:p>
        </p:txBody>
      </p:sp>
      <p:sp>
        <p:nvSpPr>
          <p:cNvPr id="14" name="TextBox 13">
            <a:extLst>
              <a:ext uri="{FF2B5EF4-FFF2-40B4-BE49-F238E27FC236}">
                <a16:creationId xmlns:a16="http://schemas.microsoft.com/office/drawing/2014/main" id="{633F93E7-48FB-481B-BB2A-6A8D6EA5F829}"/>
              </a:ext>
            </a:extLst>
          </p:cNvPr>
          <p:cNvSpPr txBox="1"/>
          <p:nvPr/>
        </p:nvSpPr>
        <p:spPr>
          <a:xfrm>
            <a:off x="6493900" y="6282894"/>
            <a:ext cx="2330450" cy="276999"/>
          </a:xfrm>
          <a:prstGeom prst="rect">
            <a:avLst/>
          </a:prstGeom>
          <a:noFill/>
        </p:spPr>
        <p:txBody>
          <a:bodyPr wrap="square" rtlCol="0">
            <a:spAutoFit/>
          </a:bodyPr>
          <a:lstStyle/>
          <a:p>
            <a:r>
              <a:rPr lang="en-US" sz="1200" dirty="0"/>
              <a:t>Photo by Ashley </a:t>
            </a:r>
            <a:r>
              <a:rPr lang="en-US" sz="1200" dirty="0" err="1"/>
              <a:t>Calingo</a:t>
            </a:r>
            <a:endParaRPr lang="en-US" sz="1200" dirty="0">
              <a:solidFill>
                <a:schemeClr val="bg1"/>
              </a:solidFill>
              <a:latin typeface="Gill Sans MT" panose="020B0502020104020203" pitchFamily="34" charset="0"/>
            </a:endParaRPr>
          </a:p>
        </p:txBody>
      </p:sp>
      <p:pic>
        <p:nvPicPr>
          <p:cNvPr id="8" name="Picture 7">
            <a:extLst>
              <a:ext uri="{FF2B5EF4-FFF2-40B4-BE49-F238E27FC236}">
                <a16:creationId xmlns:a16="http://schemas.microsoft.com/office/drawing/2014/main" id="{502CA147-0C9E-41F4-B9B4-267014230E09}"/>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6438899" y="4880004"/>
            <a:ext cx="2514599" cy="1806105"/>
          </a:xfrm>
          <a:prstGeom prst="rect">
            <a:avLst/>
          </a:prstGeom>
        </p:spPr>
      </p:pic>
      <p:pic>
        <p:nvPicPr>
          <p:cNvPr id="2" name="Picture 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972299" y="3415150"/>
            <a:ext cx="1447800" cy="1298944"/>
          </a:xfrm>
          <a:prstGeom prst="rect">
            <a:avLst/>
          </a:prstGeom>
        </p:spPr>
      </p:pic>
    </p:spTree>
    <p:extLst>
      <p:ext uri="{BB962C8B-B14F-4D97-AF65-F5344CB8AC3E}">
        <p14:creationId xmlns:p14="http://schemas.microsoft.com/office/powerpoint/2010/main" val="119883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70CBDAE1-F9EA-4121-8C81-710DC35E341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85250" y="189026"/>
            <a:ext cx="2429750" cy="1518594"/>
          </a:xfrm>
          <a:prstGeom prst="rect">
            <a:avLst/>
          </a:prstGeom>
        </p:spPr>
      </p:pic>
      <p:sp>
        <p:nvSpPr>
          <p:cNvPr id="6147" name="Rectangle 3"/>
          <p:cNvSpPr>
            <a:spLocks noGrp="1" noChangeArrowheads="1"/>
          </p:cNvSpPr>
          <p:nvPr>
            <p:ph idx="1"/>
          </p:nvPr>
        </p:nvSpPr>
        <p:spPr>
          <a:xfrm>
            <a:off x="135179" y="137395"/>
            <a:ext cx="2777642" cy="6316437"/>
          </a:xfrm>
        </p:spPr>
        <p:txBody>
          <a:bodyPr/>
          <a:lstStyle/>
          <a:p>
            <a:pPr marL="0" indent="0">
              <a:spcBef>
                <a:spcPts val="0"/>
              </a:spcBef>
              <a:spcAft>
                <a:spcPts val="600"/>
              </a:spcAft>
              <a:buSzTx/>
              <a:buNone/>
            </a:pPr>
            <a:r>
              <a:rPr lang="en-US" sz="1400" b="1" kern="1200" dirty="0">
                <a:solidFill>
                  <a:srgbClr val="003B60"/>
                </a:solidFill>
                <a:latin typeface="Gill Sans MT" panose="020B0502020104020203" pitchFamily="34" charset="0"/>
              </a:rPr>
              <a:t>PFAS Exposure</a:t>
            </a:r>
          </a:p>
          <a:p>
            <a:pPr marL="0" indent="0">
              <a:spcBef>
                <a:spcPts val="0"/>
              </a:spcBef>
              <a:buSzTx/>
              <a:buNone/>
            </a:pPr>
            <a:r>
              <a:rPr lang="en-US" sz="1050" kern="1200" dirty="0">
                <a:latin typeface="Gill Sans MT" panose="020B0502020104020203" pitchFamily="34" charset="0"/>
              </a:rPr>
              <a:t>Numerous household items contain PFAS.  Low levels of PFAS can be detected in most environmental media, including water, food and inside people’s homes.  Ingestion (food and water) is the highest source of exposure. Scientists are still studying the potential health effects of PFAS, but studies have shown that PFAS can affect people in different ways.  All individuals should talk to their healthcare provider if they have any concerns about PFAS exposure and possible health effects.  </a:t>
            </a:r>
          </a:p>
          <a:p>
            <a:pPr marL="0" indent="0">
              <a:spcBef>
                <a:spcPts val="0"/>
              </a:spcBef>
              <a:buSzTx/>
              <a:buNone/>
            </a:pPr>
            <a:endParaRPr lang="en-US" sz="1400" b="1" kern="1200" dirty="0">
              <a:solidFill>
                <a:srgbClr val="003B60"/>
              </a:solidFill>
              <a:latin typeface="Gill Sans MT" panose="020B0502020104020203" pitchFamily="34" charset="0"/>
            </a:endParaRPr>
          </a:p>
          <a:p>
            <a:pPr marL="0" indent="0">
              <a:spcBef>
                <a:spcPts val="0"/>
              </a:spcBef>
              <a:buSzTx/>
              <a:buNone/>
            </a:pPr>
            <a:r>
              <a:rPr lang="en-US" sz="1400" b="1" kern="1200" dirty="0">
                <a:solidFill>
                  <a:srgbClr val="003B60"/>
                </a:solidFill>
                <a:latin typeface="Gill Sans MT" panose="020B0502020104020203" pitchFamily="34" charset="0"/>
              </a:rPr>
              <a:t>Marine Corps PFAS Efforts to Reduce PFAS Exposure</a:t>
            </a:r>
          </a:p>
          <a:p>
            <a:pPr marL="182880" indent="-182880">
              <a:spcBef>
                <a:spcPts val="0"/>
              </a:spcBef>
              <a:buSzTx/>
              <a:buFont typeface="Wingdings" panose="05000000000000000000" pitchFamily="2" charset="2"/>
              <a:buChar char="Ø"/>
            </a:pPr>
            <a:r>
              <a:rPr lang="en-US" sz="1100" b="1" kern="1200" dirty="0">
                <a:latin typeface="Gill Sans MT" panose="020B0502020104020203" pitchFamily="34" charset="0"/>
                <a:ea typeface="+mj-ea"/>
                <a:cs typeface="+mj-cs"/>
              </a:rPr>
              <a:t>Provide safe drinking water.</a:t>
            </a:r>
          </a:p>
          <a:p>
            <a:pPr marL="182880" indent="-182880">
              <a:spcBef>
                <a:spcPts val="0"/>
              </a:spcBef>
              <a:buSzTx/>
              <a:buFont typeface="Wingdings" panose="05000000000000000000" pitchFamily="2" charset="2"/>
              <a:buChar char="Ø"/>
            </a:pPr>
            <a:r>
              <a:rPr lang="en-US" sz="1100" b="1" kern="1200" dirty="0">
                <a:latin typeface="Gill Sans MT" panose="020B0502020104020203" pitchFamily="34" charset="0"/>
                <a:ea typeface="+mj-ea"/>
                <a:cs typeface="+mj-cs"/>
              </a:rPr>
              <a:t>Address potential past releases</a:t>
            </a:r>
            <a:r>
              <a:rPr lang="en-US" sz="1100" b="1" kern="1200" dirty="0">
                <a:solidFill>
                  <a:srgbClr val="003B60"/>
                </a:solidFill>
                <a:latin typeface="Gill Sans MT" panose="020B0502020104020203" pitchFamily="34" charset="0"/>
                <a:ea typeface="+mj-ea"/>
                <a:cs typeface="+mj-cs"/>
              </a:rPr>
              <a:t>.</a:t>
            </a:r>
          </a:p>
          <a:p>
            <a:pPr marL="182880" indent="-182880">
              <a:spcBef>
                <a:spcPts val="0"/>
              </a:spcBef>
              <a:buSzTx/>
              <a:buFont typeface="Wingdings" panose="05000000000000000000" pitchFamily="2" charset="2"/>
              <a:buChar char="Ø"/>
            </a:pPr>
            <a:r>
              <a:rPr lang="en-US" sz="1100" b="1" kern="1200" dirty="0">
                <a:latin typeface="Gill Sans MT" panose="020B0502020104020203" pitchFamily="34" charset="0"/>
                <a:ea typeface="+mj-ea"/>
                <a:cs typeface="+mj-cs"/>
              </a:rPr>
              <a:t>Prevent future releases.</a:t>
            </a:r>
          </a:p>
          <a:p>
            <a:pPr>
              <a:spcBef>
                <a:spcPts val="0"/>
              </a:spcBef>
              <a:buSzTx/>
              <a:buFont typeface="Wingdings" panose="05000000000000000000" pitchFamily="2" charset="2"/>
              <a:buChar char="Ø"/>
            </a:pPr>
            <a:endParaRPr lang="en-US" sz="1050" b="1" kern="1200" dirty="0">
              <a:solidFill>
                <a:srgbClr val="003B60"/>
              </a:solidFill>
              <a:latin typeface="Gill Sans MT" panose="020B0502020104020203" pitchFamily="34" charset="0"/>
              <a:ea typeface="+mj-ea"/>
              <a:cs typeface="+mj-cs"/>
            </a:endParaRPr>
          </a:p>
          <a:p>
            <a:pPr marL="0" indent="0">
              <a:spcBef>
                <a:spcPts val="0"/>
              </a:spcBef>
              <a:buSzTx/>
              <a:buNone/>
            </a:pPr>
            <a:endParaRPr lang="en-US" sz="1400" b="1" kern="1200" dirty="0">
              <a:solidFill>
                <a:srgbClr val="003B60"/>
              </a:solidFill>
              <a:latin typeface="Gill Sans MT" panose="020B0502020104020203" pitchFamily="34" charset="0"/>
              <a:ea typeface="+mj-ea"/>
              <a:cs typeface="+mj-cs"/>
            </a:endParaRPr>
          </a:p>
          <a:p>
            <a:pPr marL="0" indent="0">
              <a:spcBef>
                <a:spcPts val="0"/>
              </a:spcBef>
              <a:buSzTx/>
              <a:buNone/>
            </a:pPr>
            <a:r>
              <a:rPr lang="en-US" sz="1400" b="1" kern="1200" dirty="0">
                <a:solidFill>
                  <a:srgbClr val="003B60"/>
                </a:solidFill>
                <a:latin typeface="Gill Sans MT" panose="020B0502020104020203" pitchFamily="34" charset="0"/>
                <a:ea typeface="+mj-ea"/>
                <a:cs typeface="+mj-cs"/>
              </a:rPr>
              <a:t>Safe Drinking Water</a:t>
            </a:r>
          </a:p>
          <a:p>
            <a:pPr marL="0" indent="0">
              <a:spcBef>
                <a:spcPts val="0"/>
              </a:spcBef>
              <a:buSzTx/>
              <a:buNone/>
            </a:pPr>
            <a:endParaRPr lang="en-US" sz="1200" b="1" dirty="0"/>
          </a:p>
          <a:p>
            <a:pPr marL="0" indent="0">
              <a:spcBef>
                <a:spcPts val="0"/>
              </a:spcBef>
              <a:buSzTx/>
              <a:buNone/>
            </a:pPr>
            <a:endParaRPr lang="en-US" sz="1100" kern="1200" dirty="0">
              <a:latin typeface="Gill Sans MT" panose="020B0502020104020203" pitchFamily="34" charset="0"/>
            </a:endParaRPr>
          </a:p>
          <a:p>
            <a:pPr marL="182880" indent="-182880">
              <a:spcBef>
                <a:spcPts val="0"/>
              </a:spcBef>
              <a:buSzTx/>
              <a:buFont typeface="Wingdings" panose="05000000000000000000" pitchFamily="2" charset="2"/>
              <a:buChar char="Ø"/>
            </a:pPr>
            <a:endParaRPr lang="en-US" sz="1100" kern="1200" dirty="0">
              <a:latin typeface="Gill Sans MT" panose="020B0502020104020203" pitchFamily="34" charset="0"/>
            </a:endParaRPr>
          </a:p>
          <a:p>
            <a:pPr marL="182880" indent="-182880">
              <a:spcBef>
                <a:spcPts val="0"/>
              </a:spcBef>
              <a:buSzTx/>
              <a:buFont typeface="Wingdings" panose="05000000000000000000" pitchFamily="2" charset="2"/>
              <a:buChar char="Ø"/>
            </a:pPr>
            <a:r>
              <a:rPr lang="en-US" sz="1050" kern="1200" dirty="0">
                <a:latin typeface="Gill Sans MT" panose="020B0502020104020203" pitchFamily="34" charset="0"/>
              </a:rPr>
              <a:t>The Marine Corps has tested all drinking water systems on its installations throughout the world.  All drinking water systems are currently below the 70 </a:t>
            </a:r>
            <a:r>
              <a:rPr lang="en-US" sz="1050" kern="1200" dirty="0" err="1">
                <a:latin typeface="Gill Sans MT" panose="020B0502020104020203" pitchFamily="34" charset="0"/>
              </a:rPr>
              <a:t>ppt</a:t>
            </a:r>
            <a:r>
              <a:rPr lang="en-US" sz="1050" kern="1200" dirty="0">
                <a:latin typeface="Gill Sans MT" panose="020B0502020104020203" pitchFamily="34" charset="0"/>
              </a:rPr>
              <a:t> HA.</a:t>
            </a:r>
          </a:p>
          <a:p>
            <a:pPr marL="274320" indent="-274320">
              <a:spcBef>
                <a:spcPts val="0"/>
              </a:spcBef>
              <a:buSzTx/>
              <a:buFont typeface="Wingdings" panose="05000000000000000000" pitchFamily="2" charset="2"/>
              <a:buChar char="Ø"/>
            </a:pPr>
            <a:endParaRPr lang="en-US" sz="1050" kern="1200" dirty="0">
              <a:latin typeface="Gill Sans MT" panose="020B0502020104020203" pitchFamily="34" charset="0"/>
            </a:endParaRPr>
          </a:p>
          <a:p>
            <a:pPr marL="182880" indent="-182880">
              <a:spcBef>
                <a:spcPts val="0"/>
              </a:spcBef>
              <a:buSzTx/>
              <a:buFont typeface="Wingdings" panose="05000000000000000000" pitchFamily="2" charset="2"/>
              <a:buChar char="Ø"/>
            </a:pPr>
            <a:r>
              <a:rPr lang="en-US" sz="1050" kern="1200" dirty="0">
                <a:latin typeface="Gill Sans MT" panose="020B0502020104020203" pitchFamily="34" charset="0"/>
              </a:rPr>
              <a:t>For those living off-base, contact your local water provider to ensure testing has been accomplished.  All public drinking water  distribution systems exceeding 10,000 people should be reporting PFOA and PFOS content in their annual drinking water consumer confidence reports.   </a:t>
            </a:r>
          </a:p>
          <a:p>
            <a:pPr marL="182880" indent="-182880">
              <a:spcBef>
                <a:spcPts val="0"/>
              </a:spcBef>
              <a:buSzTx/>
              <a:buFont typeface="Wingdings" panose="05000000000000000000" pitchFamily="2" charset="2"/>
              <a:buChar char="Ø"/>
            </a:pPr>
            <a:endParaRPr lang="en-US" sz="1100" kern="1200" dirty="0">
              <a:latin typeface="Gill Sans MT" panose="020B0502020104020203" pitchFamily="34" charset="0"/>
            </a:endParaRPr>
          </a:p>
        </p:txBody>
      </p:sp>
      <p:sp>
        <p:nvSpPr>
          <p:cNvPr id="5" name="TextBox 4"/>
          <p:cNvSpPr txBox="1"/>
          <p:nvPr/>
        </p:nvSpPr>
        <p:spPr>
          <a:xfrm>
            <a:off x="6172200" y="6492975"/>
            <a:ext cx="3048000" cy="261610"/>
          </a:xfrm>
          <a:prstGeom prst="rect">
            <a:avLst/>
          </a:prstGeom>
          <a:noFill/>
        </p:spPr>
        <p:txBody>
          <a:bodyPr wrap="square" rtlCol="0">
            <a:spAutoFit/>
          </a:bodyPr>
          <a:lstStyle/>
          <a:p>
            <a:pPr algn="ctr"/>
            <a:r>
              <a:rPr lang="en-US" sz="1100" dirty="0"/>
              <a:t>AUTHORIZED FOR PUBLIC DISTRIBUTION</a:t>
            </a:r>
          </a:p>
        </p:txBody>
      </p:sp>
      <p:sp>
        <p:nvSpPr>
          <p:cNvPr id="6" name="Rectangle 3"/>
          <p:cNvSpPr txBox="1">
            <a:spLocks noChangeArrowheads="1"/>
          </p:cNvSpPr>
          <p:nvPr/>
        </p:nvSpPr>
        <p:spPr bwMode="auto">
          <a:xfrm>
            <a:off x="3217348" y="372950"/>
            <a:ext cx="2683659" cy="4286152"/>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lvl1pPr marL="457200" indent="-457200" algn="l" rtl="0" eaLnBrk="0" fontAlgn="base" hangingPunct="0">
              <a:spcBef>
                <a:spcPct val="50000"/>
              </a:spcBef>
              <a:spcAft>
                <a:spcPct val="0"/>
              </a:spcAft>
              <a:buClr>
                <a:schemeClr val="tx1"/>
              </a:buClr>
              <a:buSzPct val="75000"/>
              <a:buFont typeface="Times New Roman" pitchFamily="18" charset="0"/>
              <a:buChar char="•"/>
              <a:defRPr sz="2400">
                <a:solidFill>
                  <a:schemeClr val="tx1"/>
                </a:solidFill>
                <a:latin typeface="+mn-lt"/>
                <a:ea typeface="+mn-ea"/>
                <a:cs typeface="+mn-cs"/>
              </a:defRPr>
            </a:lvl1pPr>
            <a:lvl2pPr marL="908050" indent="-336550" algn="l" rtl="0" eaLnBrk="0" fontAlgn="base" hangingPunct="0">
              <a:spcBef>
                <a:spcPct val="20000"/>
              </a:spcBef>
              <a:spcAft>
                <a:spcPct val="0"/>
              </a:spcAft>
              <a:buClr>
                <a:schemeClr val="tx1"/>
              </a:buClr>
              <a:buSzPct val="50000"/>
              <a:buFont typeface="Times New Roman" pitchFamily="18" charset="0"/>
              <a:buChar char="—"/>
              <a:defRPr sz="2000">
                <a:solidFill>
                  <a:schemeClr val="tx1"/>
                </a:solidFill>
                <a:latin typeface="+mn-lt"/>
              </a:defRPr>
            </a:lvl2pPr>
            <a:lvl3pPr marL="1370013" indent="-347663" algn="l" rtl="0" eaLnBrk="0" fontAlgn="base" hangingPunct="0">
              <a:spcBef>
                <a:spcPct val="20000"/>
              </a:spcBef>
              <a:spcAft>
                <a:spcPct val="0"/>
              </a:spcAft>
              <a:buClr>
                <a:schemeClr val="tx1"/>
              </a:buClr>
              <a:buSzPct val="100000"/>
              <a:buChar char="–"/>
              <a:defRPr sz="2000">
                <a:solidFill>
                  <a:schemeClr val="tx1"/>
                </a:solidFill>
                <a:latin typeface="+mn-lt"/>
              </a:defRPr>
            </a:lvl3pPr>
            <a:lvl4pPr marL="1825625" indent="-341313" algn="l" rtl="0" eaLnBrk="0" fontAlgn="base" hangingPunct="0">
              <a:spcBef>
                <a:spcPct val="60000"/>
              </a:spcBef>
              <a:spcAft>
                <a:spcPct val="0"/>
              </a:spcAft>
              <a:buClr>
                <a:schemeClr val="tx1"/>
              </a:buClr>
              <a:buSzPct val="100000"/>
              <a:buChar char="•"/>
              <a:defRPr sz="2000">
                <a:solidFill>
                  <a:schemeClr val="tx1"/>
                </a:solidFill>
                <a:latin typeface="+mn-lt"/>
              </a:defRPr>
            </a:lvl4pPr>
            <a:lvl5pPr marL="2282825" indent="-342900" algn="l" rtl="0" eaLnBrk="0" fontAlgn="base" hangingPunct="0">
              <a:spcBef>
                <a:spcPct val="60000"/>
              </a:spcBef>
              <a:spcAft>
                <a:spcPct val="0"/>
              </a:spcAft>
              <a:buClr>
                <a:schemeClr val="tx1"/>
              </a:buClr>
              <a:buSzPct val="100000"/>
              <a:buFont typeface="Arial" charset="0"/>
              <a:buChar char="–"/>
              <a:defRPr sz="2000">
                <a:solidFill>
                  <a:schemeClr val="tx1"/>
                </a:solidFill>
                <a:latin typeface="+mn-lt"/>
              </a:defRPr>
            </a:lvl5pPr>
            <a:lvl6pPr marL="2740025" indent="-342900" algn="l" rtl="0" eaLnBrk="0" fontAlgn="base" hangingPunct="0">
              <a:spcBef>
                <a:spcPct val="60000"/>
              </a:spcBef>
              <a:spcAft>
                <a:spcPct val="0"/>
              </a:spcAft>
              <a:buClr>
                <a:schemeClr val="tx1"/>
              </a:buClr>
              <a:buSzPct val="100000"/>
              <a:buFont typeface="Arial" charset="0"/>
              <a:buChar char="–"/>
              <a:defRPr sz="2000">
                <a:solidFill>
                  <a:schemeClr val="tx1"/>
                </a:solidFill>
                <a:latin typeface="+mn-lt"/>
              </a:defRPr>
            </a:lvl6pPr>
            <a:lvl7pPr marL="3197225" indent="-342900" algn="l" rtl="0" eaLnBrk="0" fontAlgn="base" hangingPunct="0">
              <a:spcBef>
                <a:spcPct val="60000"/>
              </a:spcBef>
              <a:spcAft>
                <a:spcPct val="0"/>
              </a:spcAft>
              <a:buClr>
                <a:schemeClr val="tx1"/>
              </a:buClr>
              <a:buSzPct val="100000"/>
              <a:buFont typeface="Arial" charset="0"/>
              <a:buChar char="–"/>
              <a:defRPr sz="2000">
                <a:solidFill>
                  <a:schemeClr val="tx1"/>
                </a:solidFill>
                <a:latin typeface="+mn-lt"/>
              </a:defRPr>
            </a:lvl7pPr>
            <a:lvl8pPr marL="3654425" indent="-342900" algn="l" rtl="0" eaLnBrk="0" fontAlgn="base" hangingPunct="0">
              <a:spcBef>
                <a:spcPct val="60000"/>
              </a:spcBef>
              <a:spcAft>
                <a:spcPct val="0"/>
              </a:spcAft>
              <a:buClr>
                <a:schemeClr val="tx1"/>
              </a:buClr>
              <a:buSzPct val="100000"/>
              <a:buFont typeface="Arial" charset="0"/>
              <a:buChar char="–"/>
              <a:defRPr sz="2000">
                <a:solidFill>
                  <a:schemeClr val="tx1"/>
                </a:solidFill>
                <a:latin typeface="+mn-lt"/>
              </a:defRPr>
            </a:lvl8pPr>
            <a:lvl9pPr marL="4111625" indent="-342900" algn="l" rtl="0" eaLnBrk="0" fontAlgn="base" hangingPunct="0">
              <a:spcBef>
                <a:spcPct val="60000"/>
              </a:spcBef>
              <a:spcAft>
                <a:spcPct val="0"/>
              </a:spcAft>
              <a:buClr>
                <a:schemeClr val="tx1"/>
              </a:buClr>
              <a:buSzPct val="100000"/>
              <a:buFont typeface="Arial" charset="0"/>
              <a:buChar char="–"/>
              <a:defRPr sz="2000">
                <a:solidFill>
                  <a:schemeClr val="tx1"/>
                </a:solidFill>
                <a:latin typeface="+mn-lt"/>
              </a:defRPr>
            </a:lvl9pPr>
          </a:lstStyle>
          <a:p>
            <a:pPr marL="0" indent="0">
              <a:spcBef>
                <a:spcPts val="0"/>
              </a:spcBef>
              <a:buSzTx/>
              <a:buNone/>
            </a:pPr>
            <a:endParaRPr lang="en-US" sz="1200" b="1" dirty="0"/>
          </a:p>
          <a:p>
            <a:pPr marL="0" indent="0">
              <a:spcBef>
                <a:spcPts val="0"/>
              </a:spcBef>
              <a:buSzTx/>
              <a:buNone/>
            </a:pPr>
            <a:endParaRPr lang="en-US" sz="1200" b="1" dirty="0"/>
          </a:p>
          <a:p>
            <a:pPr marL="0" indent="0">
              <a:spcBef>
                <a:spcPts val="0"/>
              </a:spcBef>
              <a:buSzTx/>
              <a:buNone/>
            </a:pPr>
            <a:endParaRPr lang="en-US" sz="1200" b="1" dirty="0"/>
          </a:p>
          <a:p>
            <a:pPr marL="0" indent="0">
              <a:spcBef>
                <a:spcPts val="0"/>
              </a:spcBef>
              <a:buSzTx/>
              <a:buNone/>
            </a:pPr>
            <a:endParaRPr lang="en-US" sz="1200" b="1" dirty="0"/>
          </a:p>
          <a:p>
            <a:pPr marL="0" indent="0">
              <a:spcBef>
                <a:spcPts val="0"/>
              </a:spcBef>
              <a:buSzTx/>
              <a:buNone/>
            </a:pPr>
            <a:endParaRPr lang="en-US" sz="1200" b="1" dirty="0"/>
          </a:p>
          <a:p>
            <a:pPr marL="0" indent="0">
              <a:spcBef>
                <a:spcPts val="0"/>
              </a:spcBef>
              <a:buSzTx/>
              <a:buNone/>
            </a:pPr>
            <a:endParaRPr lang="en-US" sz="1200" b="1" dirty="0"/>
          </a:p>
          <a:p>
            <a:pPr marL="0" indent="0">
              <a:spcBef>
                <a:spcPts val="0"/>
              </a:spcBef>
              <a:buSzTx/>
              <a:buNone/>
            </a:pPr>
            <a:endParaRPr lang="en-US" sz="1400" b="1" dirty="0">
              <a:solidFill>
                <a:srgbClr val="003B60"/>
              </a:solidFill>
              <a:latin typeface="Gill Sans MT" panose="020B0502020104020203" pitchFamily="34" charset="0"/>
              <a:ea typeface="+mj-ea"/>
              <a:cs typeface="+mj-cs"/>
            </a:endParaRPr>
          </a:p>
          <a:p>
            <a:pPr marL="0" indent="0">
              <a:spcBef>
                <a:spcPts val="0"/>
              </a:spcBef>
              <a:buSzTx/>
              <a:buNone/>
            </a:pPr>
            <a:r>
              <a:rPr lang="en-US" sz="1400" b="1" dirty="0">
                <a:solidFill>
                  <a:srgbClr val="003B60"/>
                </a:solidFill>
                <a:latin typeface="Gill Sans MT" panose="020B0502020104020203" pitchFamily="34" charset="0"/>
                <a:ea typeface="+mj-ea"/>
                <a:cs typeface="+mj-cs"/>
              </a:rPr>
              <a:t>Addressing Potential Past Releases</a:t>
            </a:r>
          </a:p>
          <a:p>
            <a:pPr marL="0" indent="0">
              <a:spcBef>
                <a:spcPts val="0"/>
              </a:spcBef>
              <a:buSzTx/>
              <a:buNone/>
            </a:pPr>
            <a:endParaRPr lang="en-US" sz="1200" b="1" dirty="0"/>
          </a:p>
          <a:p>
            <a:pPr marL="0" indent="0">
              <a:spcBef>
                <a:spcPts val="0"/>
              </a:spcBef>
              <a:buSzTx/>
              <a:buNone/>
            </a:pPr>
            <a:endParaRPr lang="en-US" sz="1200" b="1" dirty="0"/>
          </a:p>
          <a:p>
            <a:pPr marL="0" indent="0">
              <a:spcBef>
                <a:spcPts val="0"/>
              </a:spcBef>
              <a:buSzTx/>
              <a:buNone/>
            </a:pPr>
            <a:endParaRPr lang="en-US" sz="1200" b="1" dirty="0"/>
          </a:p>
          <a:p>
            <a:pPr marL="0" indent="0">
              <a:spcBef>
                <a:spcPts val="0"/>
              </a:spcBef>
              <a:buSzTx/>
              <a:buNone/>
            </a:pPr>
            <a:endParaRPr lang="en-US" sz="1100" dirty="0">
              <a:latin typeface="Gill Sans MT" panose="020B0502020104020203" pitchFamily="34" charset="0"/>
            </a:endParaRPr>
          </a:p>
          <a:p>
            <a:pPr marL="0" indent="0">
              <a:spcBef>
                <a:spcPts val="0"/>
              </a:spcBef>
              <a:buSzTx/>
              <a:buNone/>
            </a:pPr>
            <a:r>
              <a:rPr lang="en-US" sz="1100" dirty="0">
                <a:latin typeface="Gill Sans MT" panose="020B0502020104020203" pitchFamily="34" charset="0"/>
              </a:rPr>
              <a:t>Although PFAS are not currently listed hazardous substance, they are considered “emerging chemicals of environmental concern.”  The Installation Restoration (IR) (Cleanup) Program at DoD installations addresses past releases of hazardous substances as required by federal law.  The Marine Corps, through the Naval Facilities Engineering Command, is identifying and addressing potential sites where AFFF has been used in the past and communicating these activities to neighboring communities.   </a:t>
            </a:r>
          </a:p>
        </p:txBody>
      </p:sp>
      <p:pic>
        <p:nvPicPr>
          <p:cNvPr id="3" name="Picture 2"/>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236398" y="5094328"/>
            <a:ext cx="2573871" cy="1447711"/>
          </a:xfrm>
          <a:prstGeom prst="rect">
            <a:avLst/>
          </a:prstGeom>
        </p:spPr>
      </p:pic>
      <p:sp>
        <p:nvSpPr>
          <p:cNvPr id="2" name="TextBox 1">
            <a:extLst>
              <a:ext uri="{FF2B5EF4-FFF2-40B4-BE49-F238E27FC236}">
                <a16:creationId xmlns:a16="http://schemas.microsoft.com/office/drawing/2014/main" id="{7A9B5B34-05FA-4257-BFFE-2955B49A9B56}"/>
              </a:ext>
            </a:extLst>
          </p:cNvPr>
          <p:cNvSpPr txBox="1"/>
          <p:nvPr/>
        </p:nvSpPr>
        <p:spPr>
          <a:xfrm>
            <a:off x="96260" y="3962400"/>
            <a:ext cx="2451071" cy="600164"/>
          </a:xfrm>
          <a:prstGeom prst="rect">
            <a:avLst/>
          </a:prstGeom>
          <a:noFill/>
        </p:spPr>
        <p:txBody>
          <a:bodyPr wrap="square" rtlCol="0">
            <a:spAutoFit/>
          </a:bodyPr>
          <a:lstStyle/>
          <a:p>
            <a:r>
              <a:rPr lang="en-US" sz="1200" b="1" dirty="0">
                <a:latin typeface="Gill Sans MT" panose="020B0502020104020203" pitchFamily="34" charset="0"/>
              </a:rPr>
              <a:t>Our installation drinking water is safe.</a:t>
            </a:r>
          </a:p>
          <a:p>
            <a:endParaRPr lang="en-US" sz="900" dirty="0"/>
          </a:p>
        </p:txBody>
      </p:sp>
      <p:sp>
        <p:nvSpPr>
          <p:cNvPr id="12" name="TextBox 11">
            <a:extLst>
              <a:ext uri="{FF2B5EF4-FFF2-40B4-BE49-F238E27FC236}">
                <a16:creationId xmlns:a16="http://schemas.microsoft.com/office/drawing/2014/main" id="{EE87792B-09FB-442C-97F0-2EB07B033E22}"/>
              </a:ext>
            </a:extLst>
          </p:cNvPr>
          <p:cNvSpPr txBox="1"/>
          <p:nvPr/>
        </p:nvSpPr>
        <p:spPr>
          <a:xfrm>
            <a:off x="3181150" y="189026"/>
            <a:ext cx="2353550" cy="230832"/>
          </a:xfrm>
          <a:prstGeom prst="rect">
            <a:avLst/>
          </a:prstGeom>
          <a:noFill/>
        </p:spPr>
        <p:txBody>
          <a:bodyPr wrap="square" rtlCol="0">
            <a:spAutoFit/>
          </a:bodyPr>
          <a:lstStyle/>
          <a:p>
            <a:pPr marL="0" indent="0">
              <a:spcBef>
                <a:spcPts val="0"/>
              </a:spcBef>
              <a:buSzTx/>
              <a:buNone/>
            </a:pPr>
            <a:r>
              <a:rPr lang="en-US" sz="900" b="1"/>
              <a:t> Lance Cpl. Aaron Bolser</a:t>
            </a:r>
            <a:endParaRPr lang="en-US" sz="900" dirty="0">
              <a:solidFill>
                <a:schemeClr val="bg1"/>
              </a:solidFill>
              <a:latin typeface="Gill Sans MT" panose="020B0502020104020203" pitchFamily="34" charset="0"/>
            </a:endParaRPr>
          </a:p>
        </p:txBody>
      </p:sp>
      <p:sp>
        <p:nvSpPr>
          <p:cNvPr id="9" name="TextBox 8">
            <a:extLst>
              <a:ext uri="{FF2B5EF4-FFF2-40B4-BE49-F238E27FC236}">
                <a16:creationId xmlns:a16="http://schemas.microsoft.com/office/drawing/2014/main" id="{6BF5EE9A-5395-4077-8A78-2AEAD164A273}"/>
              </a:ext>
            </a:extLst>
          </p:cNvPr>
          <p:cNvSpPr txBox="1"/>
          <p:nvPr/>
        </p:nvSpPr>
        <p:spPr>
          <a:xfrm>
            <a:off x="4419600" y="6248400"/>
            <a:ext cx="1600200" cy="230832"/>
          </a:xfrm>
          <a:prstGeom prst="rect">
            <a:avLst/>
          </a:prstGeom>
          <a:noFill/>
        </p:spPr>
        <p:txBody>
          <a:bodyPr wrap="square" rtlCol="0">
            <a:spAutoFit/>
          </a:bodyPr>
          <a:lstStyle/>
          <a:p>
            <a:r>
              <a:rPr lang="en-US" sz="900" dirty="0">
                <a:solidFill>
                  <a:schemeClr val="bg1"/>
                </a:solidFill>
                <a:latin typeface="Gill Sans MT" panose="020B0502020104020203" pitchFamily="34" charset="0"/>
              </a:rPr>
              <a:t>Photo by LCpl Janessa </a:t>
            </a:r>
            <a:r>
              <a:rPr lang="en-US" sz="900" dirty="0" err="1">
                <a:solidFill>
                  <a:schemeClr val="bg1"/>
                </a:solidFill>
                <a:latin typeface="Gill Sans MT" panose="020B0502020104020203" pitchFamily="34" charset="0"/>
              </a:rPr>
              <a:t>Pon</a:t>
            </a:r>
            <a:endParaRPr lang="en-US" dirty="0"/>
          </a:p>
        </p:txBody>
      </p:sp>
      <p:sp>
        <p:nvSpPr>
          <p:cNvPr id="14" name="TextBox 13">
            <a:extLst>
              <a:ext uri="{FF2B5EF4-FFF2-40B4-BE49-F238E27FC236}">
                <a16:creationId xmlns:a16="http://schemas.microsoft.com/office/drawing/2014/main" id="{157AD242-4D5E-4C62-96EA-B9F0A7389921}"/>
              </a:ext>
            </a:extLst>
          </p:cNvPr>
          <p:cNvSpPr txBox="1"/>
          <p:nvPr/>
        </p:nvSpPr>
        <p:spPr>
          <a:xfrm>
            <a:off x="3220071" y="2152087"/>
            <a:ext cx="2719855" cy="1015663"/>
          </a:xfrm>
          <a:prstGeom prst="rect">
            <a:avLst/>
          </a:prstGeom>
          <a:noFill/>
        </p:spPr>
        <p:txBody>
          <a:bodyPr wrap="square" rtlCol="0">
            <a:spAutoFit/>
          </a:bodyPr>
          <a:lstStyle/>
          <a:p>
            <a:r>
              <a:rPr lang="en-US" sz="1200" b="1" dirty="0">
                <a:latin typeface="Gill Sans MT" panose="020B0502020104020203" pitchFamily="34" charset="0"/>
              </a:rPr>
              <a:t>The Marine Corps is proactively identifying and addressing potential historic AFFF release sites.</a:t>
            </a:r>
          </a:p>
          <a:p>
            <a:endParaRPr lang="en-US" dirty="0"/>
          </a:p>
        </p:txBody>
      </p:sp>
      <p:sp>
        <p:nvSpPr>
          <p:cNvPr id="17" name="TextBox 16">
            <a:extLst>
              <a:ext uri="{FF2B5EF4-FFF2-40B4-BE49-F238E27FC236}">
                <a16:creationId xmlns:a16="http://schemas.microsoft.com/office/drawing/2014/main" id="{B62CFBDF-CCA5-4196-99B8-81D24E15C803}"/>
              </a:ext>
            </a:extLst>
          </p:cNvPr>
          <p:cNvSpPr txBox="1"/>
          <p:nvPr/>
        </p:nvSpPr>
        <p:spPr>
          <a:xfrm>
            <a:off x="-76200" y="6492975"/>
            <a:ext cx="3048000" cy="261610"/>
          </a:xfrm>
          <a:prstGeom prst="rect">
            <a:avLst/>
          </a:prstGeom>
          <a:noFill/>
        </p:spPr>
        <p:txBody>
          <a:bodyPr wrap="square" rtlCol="0">
            <a:spAutoFit/>
          </a:bodyPr>
          <a:lstStyle/>
          <a:p>
            <a:pPr algn="ctr"/>
            <a:r>
              <a:rPr lang="en-US" sz="1100" dirty="0" smtClean="0"/>
              <a:t>MARCH </a:t>
            </a:r>
            <a:r>
              <a:rPr lang="en-US" sz="1100" dirty="0"/>
              <a:t>2020</a:t>
            </a:r>
          </a:p>
        </p:txBody>
      </p:sp>
      <p:sp>
        <p:nvSpPr>
          <p:cNvPr id="15" name="Rectangle 3"/>
          <p:cNvSpPr txBox="1">
            <a:spLocks noChangeArrowheads="1"/>
          </p:cNvSpPr>
          <p:nvPr/>
        </p:nvSpPr>
        <p:spPr bwMode="auto">
          <a:xfrm>
            <a:off x="6392373" y="209549"/>
            <a:ext cx="2683660" cy="5810251"/>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lvl1pPr marL="457200" indent="-457200" algn="l" rtl="0" eaLnBrk="0" fontAlgn="base" hangingPunct="0">
              <a:spcBef>
                <a:spcPct val="50000"/>
              </a:spcBef>
              <a:spcAft>
                <a:spcPct val="0"/>
              </a:spcAft>
              <a:buClr>
                <a:schemeClr val="tx1"/>
              </a:buClr>
              <a:buSzPct val="75000"/>
              <a:buFont typeface="Times New Roman" pitchFamily="18" charset="0"/>
              <a:buChar char="•"/>
              <a:defRPr sz="2400">
                <a:solidFill>
                  <a:schemeClr val="tx1"/>
                </a:solidFill>
                <a:latin typeface="+mn-lt"/>
                <a:ea typeface="+mn-ea"/>
                <a:cs typeface="+mn-cs"/>
              </a:defRPr>
            </a:lvl1pPr>
            <a:lvl2pPr marL="908050" indent="-336550" algn="l" rtl="0" eaLnBrk="0" fontAlgn="base" hangingPunct="0">
              <a:spcBef>
                <a:spcPct val="20000"/>
              </a:spcBef>
              <a:spcAft>
                <a:spcPct val="0"/>
              </a:spcAft>
              <a:buClr>
                <a:schemeClr val="tx1"/>
              </a:buClr>
              <a:buSzPct val="50000"/>
              <a:buFont typeface="Times New Roman" pitchFamily="18" charset="0"/>
              <a:buChar char="—"/>
              <a:defRPr sz="2000">
                <a:solidFill>
                  <a:schemeClr val="tx1"/>
                </a:solidFill>
                <a:latin typeface="+mn-lt"/>
              </a:defRPr>
            </a:lvl2pPr>
            <a:lvl3pPr marL="1370013" indent="-347663" algn="l" rtl="0" eaLnBrk="0" fontAlgn="base" hangingPunct="0">
              <a:spcBef>
                <a:spcPct val="20000"/>
              </a:spcBef>
              <a:spcAft>
                <a:spcPct val="0"/>
              </a:spcAft>
              <a:buClr>
                <a:schemeClr val="tx1"/>
              </a:buClr>
              <a:buSzPct val="100000"/>
              <a:buChar char="–"/>
              <a:defRPr sz="2000">
                <a:solidFill>
                  <a:schemeClr val="tx1"/>
                </a:solidFill>
                <a:latin typeface="+mn-lt"/>
              </a:defRPr>
            </a:lvl3pPr>
            <a:lvl4pPr marL="1825625" indent="-341313" algn="l" rtl="0" eaLnBrk="0" fontAlgn="base" hangingPunct="0">
              <a:spcBef>
                <a:spcPct val="60000"/>
              </a:spcBef>
              <a:spcAft>
                <a:spcPct val="0"/>
              </a:spcAft>
              <a:buClr>
                <a:schemeClr val="tx1"/>
              </a:buClr>
              <a:buSzPct val="100000"/>
              <a:buChar char="•"/>
              <a:defRPr sz="2000">
                <a:solidFill>
                  <a:schemeClr val="tx1"/>
                </a:solidFill>
                <a:latin typeface="+mn-lt"/>
              </a:defRPr>
            </a:lvl4pPr>
            <a:lvl5pPr marL="2282825" indent="-342900" algn="l" rtl="0" eaLnBrk="0" fontAlgn="base" hangingPunct="0">
              <a:spcBef>
                <a:spcPct val="60000"/>
              </a:spcBef>
              <a:spcAft>
                <a:spcPct val="0"/>
              </a:spcAft>
              <a:buClr>
                <a:schemeClr val="tx1"/>
              </a:buClr>
              <a:buSzPct val="100000"/>
              <a:buFont typeface="Arial" charset="0"/>
              <a:buChar char="–"/>
              <a:defRPr sz="2000">
                <a:solidFill>
                  <a:schemeClr val="tx1"/>
                </a:solidFill>
                <a:latin typeface="+mn-lt"/>
              </a:defRPr>
            </a:lvl5pPr>
            <a:lvl6pPr marL="2740025" indent="-342900" algn="l" rtl="0" eaLnBrk="0" fontAlgn="base" hangingPunct="0">
              <a:spcBef>
                <a:spcPct val="60000"/>
              </a:spcBef>
              <a:spcAft>
                <a:spcPct val="0"/>
              </a:spcAft>
              <a:buClr>
                <a:schemeClr val="tx1"/>
              </a:buClr>
              <a:buSzPct val="100000"/>
              <a:buFont typeface="Arial" charset="0"/>
              <a:buChar char="–"/>
              <a:defRPr sz="2000">
                <a:solidFill>
                  <a:schemeClr val="tx1"/>
                </a:solidFill>
                <a:latin typeface="+mn-lt"/>
              </a:defRPr>
            </a:lvl6pPr>
            <a:lvl7pPr marL="3197225" indent="-342900" algn="l" rtl="0" eaLnBrk="0" fontAlgn="base" hangingPunct="0">
              <a:spcBef>
                <a:spcPct val="60000"/>
              </a:spcBef>
              <a:spcAft>
                <a:spcPct val="0"/>
              </a:spcAft>
              <a:buClr>
                <a:schemeClr val="tx1"/>
              </a:buClr>
              <a:buSzPct val="100000"/>
              <a:buFont typeface="Arial" charset="0"/>
              <a:buChar char="–"/>
              <a:defRPr sz="2000">
                <a:solidFill>
                  <a:schemeClr val="tx1"/>
                </a:solidFill>
                <a:latin typeface="+mn-lt"/>
              </a:defRPr>
            </a:lvl7pPr>
            <a:lvl8pPr marL="3654425" indent="-342900" algn="l" rtl="0" eaLnBrk="0" fontAlgn="base" hangingPunct="0">
              <a:spcBef>
                <a:spcPct val="60000"/>
              </a:spcBef>
              <a:spcAft>
                <a:spcPct val="0"/>
              </a:spcAft>
              <a:buClr>
                <a:schemeClr val="tx1"/>
              </a:buClr>
              <a:buSzPct val="100000"/>
              <a:buFont typeface="Arial" charset="0"/>
              <a:buChar char="–"/>
              <a:defRPr sz="2000">
                <a:solidFill>
                  <a:schemeClr val="tx1"/>
                </a:solidFill>
                <a:latin typeface="+mn-lt"/>
              </a:defRPr>
            </a:lvl8pPr>
            <a:lvl9pPr marL="4111625" indent="-342900" algn="l" rtl="0" eaLnBrk="0" fontAlgn="base" hangingPunct="0">
              <a:spcBef>
                <a:spcPct val="60000"/>
              </a:spcBef>
              <a:spcAft>
                <a:spcPct val="0"/>
              </a:spcAft>
              <a:buClr>
                <a:schemeClr val="tx1"/>
              </a:buClr>
              <a:buSzPct val="100000"/>
              <a:buFont typeface="Arial" charset="0"/>
              <a:buChar char="–"/>
              <a:defRPr sz="2000">
                <a:solidFill>
                  <a:schemeClr val="tx1"/>
                </a:solidFill>
                <a:latin typeface="+mn-lt"/>
              </a:defRPr>
            </a:lvl9pPr>
          </a:lstStyle>
          <a:p>
            <a:pPr marL="0" lvl="2" indent="0">
              <a:spcBef>
                <a:spcPts val="0"/>
              </a:spcBef>
              <a:spcAft>
                <a:spcPts val="600"/>
              </a:spcAft>
              <a:buSzTx/>
              <a:buFontTx/>
              <a:buNone/>
            </a:pPr>
            <a:r>
              <a:rPr lang="en-US" sz="1400" b="1" dirty="0">
                <a:solidFill>
                  <a:srgbClr val="003B60"/>
                </a:solidFill>
                <a:latin typeface="Gill Sans MT" panose="020B0502020104020203" pitchFamily="34" charset="0"/>
                <a:ea typeface="+mj-ea"/>
                <a:cs typeface="+mj-cs"/>
              </a:rPr>
              <a:t>Preventing Future Releases </a:t>
            </a:r>
            <a:endParaRPr lang="en-US" sz="1400" b="1" kern="0" dirty="0"/>
          </a:p>
          <a:p>
            <a:pPr marL="0" lvl="2" indent="0">
              <a:spcBef>
                <a:spcPts val="0"/>
              </a:spcBef>
              <a:buSzTx/>
              <a:buNone/>
            </a:pPr>
            <a:r>
              <a:rPr lang="en-US" sz="1200" b="1" dirty="0">
                <a:latin typeface="Gill Sans MT" panose="020B0502020104020203" pitchFamily="34" charset="0"/>
              </a:rPr>
              <a:t>The Marine Corps is minimizing future AFFF releases.</a:t>
            </a:r>
          </a:p>
          <a:p>
            <a:pPr marL="171450" lvl="2" indent="-171450">
              <a:spcBef>
                <a:spcPts val="0"/>
              </a:spcBef>
              <a:buSzTx/>
              <a:buFont typeface="Wingdings" panose="05000000000000000000" pitchFamily="2" charset="2"/>
              <a:buChar char="Ø"/>
            </a:pPr>
            <a:endParaRPr lang="en-US" sz="1100" b="1" dirty="0">
              <a:latin typeface="Gill Sans MT" panose="020B0502020104020203" pitchFamily="34" charset="0"/>
            </a:endParaRPr>
          </a:p>
          <a:p>
            <a:pPr marL="171450" lvl="2" indent="-171450">
              <a:spcBef>
                <a:spcPts val="0"/>
              </a:spcBef>
              <a:buSzTx/>
              <a:buFont typeface="Wingdings" panose="05000000000000000000" pitchFamily="2" charset="2"/>
              <a:buChar char="Ø"/>
            </a:pPr>
            <a:r>
              <a:rPr lang="en-US" sz="1050" b="1" dirty="0">
                <a:latin typeface="Gill Sans MT" panose="020B0502020104020203" pitchFamily="34" charset="0"/>
              </a:rPr>
              <a:t>AFFF Use and Control.  </a:t>
            </a:r>
            <a:r>
              <a:rPr lang="en-US" sz="1050" dirty="0">
                <a:latin typeface="Gill Sans MT" panose="020B0502020104020203" pitchFamily="34" charset="0"/>
              </a:rPr>
              <a:t>Marine Corps policy is to use AFFF for emergency responses only.  After AFFF is used, it is required to be contained, recovered, and disposed safely.  </a:t>
            </a:r>
          </a:p>
          <a:p>
            <a:pPr marL="171450" lvl="2" indent="-171450">
              <a:spcBef>
                <a:spcPts val="0"/>
              </a:spcBef>
              <a:buSzTx/>
              <a:buFont typeface="Wingdings" panose="05000000000000000000" pitchFamily="2" charset="2"/>
              <a:buChar char="Ø"/>
            </a:pPr>
            <a:endParaRPr lang="en-US" sz="1050" dirty="0">
              <a:latin typeface="Gill Sans MT" panose="020B0502020104020203" pitchFamily="34" charset="0"/>
            </a:endParaRPr>
          </a:p>
          <a:p>
            <a:pPr marL="171450" lvl="2" indent="-171450">
              <a:spcBef>
                <a:spcPts val="0"/>
              </a:spcBef>
              <a:buSzTx/>
              <a:buFont typeface="Wingdings" panose="05000000000000000000" pitchFamily="2" charset="2"/>
              <a:buChar char="Ø"/>
            </a:pPr>
            <a:r>
              <a:rPr lang="en-US" sz="1050" b="1" dirty="0">
                <a:latin typeface="Gill Sans MT" panose="020B0502020104020203" pitchFamily="34" charset="0"/>
              </a:rPr>
              <a:t>AFFF Replacement</a:t>
            </a:r>
            <a:r>
              <a:rPr lang="en-US" sz="1050" dirty="0">
                <a:latin typeface="Gill Sans MT" panose="020B0502020104020203" pitchFamily="34" charset="0"/>
              </a:rPr>
              <a:t>.  In September 2017, the military specification (MILSPEC) for AFFF was updated to include a maximum concentration of PFOS and PFOA of 800 parts per billion each, the current level of detection of the chemicals in AFFF product.  The Marine Corps is in the process of replacing older containerized and installed AFFF in vehicles, equipment, and hangars with newer AFFF that has lower PFAS levels that meet the current MILSPEC.  Waste AFFF will be disposed of through incineration or other protective methods.  For detailed information on current AFFF management, see MCBUL 11000 dated 21Feb2020.</a:t>
            </a:r>
          </a:p>
          <a:p>
            <a:pPr marL="171450" lvl="2" indent="-171450">
              <a:spcBef>
                <a:spcPts val="0"/>
              </a:spcBef>
              <a:buSzTx/>
              <a:buFont typeface="Wingdings" panose="05000000000000000000" pitchFamily="2" charset="2"/>
              <a:buChar char="Ø"/>
            </a:pPr>
            <a:endParaRPr lang="en-US" sz="1050" dirty="0">
              <a:latin typeface="Gill Sans MT" panose="020B0502020104020203" pitchFamily="34" charset="0"/>
            </a:endParaRPr>
          </a:p>
          <a:p>
            <a:pPr marL="171450" lvl="2" indent="-171450">
              <a:spcBef>
                <a:spcPts val="0"/>
              </a:spcBef>
              <a:buSzTx/>
              <a:buFont typeface="Wingdings" panose="05000000000000000000" pitchFamily="2" charset="2"/>
              <a:buChar char="Ø"/>
            </a:pPr>
            <a:r>
              <a:rPr lang="en-US" sz="1050" b="1" dirty="0">
                <a:latin typeface="Gill Sans MT" panose="020B0502020104020203" pitchFamily="34" charset="0"/>
              </a:rPr>
              <a:t>AFFF Alternatives.  </a:t>
            </a:r>
            <a:r>
              <a:rPr lang="en-US" sz="1050" dirty="0">
                <a:latin typeface="Gill Sans MT" panose="020B0502020104020203" pitchFamily="34" charset="0"/>
              </a:rPr>
              <a:t>The DoD is evaluating fluorine-free alternatives for AFFF to determine if foams that do not contain PFAS can meet the MILSPEC performance requirements to extinguish large aviation fuel fires within specified timeframes and can be used in existing firefighting systems.  Testing results are expected in 2021.</a:t>
            </a:r>
          </a:p>
          <a:p>
            <a:pPr marL="171450" lvl="2" indent="-171450">
              <a:spcBef>
                <a:spcPts val="0"/>
              </a:spcBef>
              <a:buSzTx/>
              <a:buFont typeface="Wingdings" panose="05000000000000000000" pitchFamily="2" charset="2"/>
              <a:buChar char="Ø"/>
            </a:pPr>
            <a:endParaRPr lang="en-US" sz="1050" dirty="0">
              <a:latin typeface="Gill Sans MT" panose="020B0502020104020203" pitchFamily="34" charset="0"/>
            </a:endParaRPr>
          </a:p>
          <a:p>
            <a:pPr marL="171450" lvl="2" indent="-171450">
              <a:spcBef>
                <a:spcPts val="0"/>
              </a:spcBef>
              <a:buSzTx/>
              <a:buFont typeface="Wingdings" panose="05000000000000000000" pitchFamily="2" charset="2"/>
              <a:buChar char="Ø"/>
            </a:pPr>
            <a:endParaRPr lang="en-US" sz="1050" dirty="0">
              <a:latin typeface="Gill Sans MT" panose="020B0502020104020203" pitchFamily="34" charset="0"/>
            </a:endParaRPr>
          </a:p>
          <a:p>
            <a:pPr marL="0" lvl="2" indent="0">
              <a:spcBef>
                <a:spcPts val="0"/>
              </a:spcBef>
              <a:buSzTx/>
              <a:buFontTx/>
              <a:buNone/>
            </a:pPr>
            <a:endParaRPr lang="en-US" sz="1200" b="1" kern="0" dirty="0"/>
          </a:p>
          <a:p>
            <a:pPr marL="0" lvl="2" indent="0">
              <a:spcBef>
                <a:spcPts val="0"/>
              </a:spcBef>
              <a:buSzTx/>
              <a:buFontTx/>
              <a:buNone/>
            </a:pPr>
            <a:endParaRPr lang="en-US" sz="1200" b="1" kern="0" dirty="0"/>
          </a:p>
        </p:txBody>
      </p:sp>
      <p:sp>
        <p:nvSpPr>
          <p:cNvPr id="8" name="Rectangle 7"/>
          <p:cNvSpPr/>
          <p:nvPr/>
        </p:nvSpPr>
        <p:spPr bwMode="auto">
          <a:xfrm>
            <a:off x="152400" y="2438400"/>
            <a:ext cx="2743200" cy="10668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Tree>
  </p:cSld>
  <p:clrMapOvr>
    <a:masterClrMapping/>
  </p:clrMapOvr>
</p:sld>
</file>

<file path=ppt/theme/theme1.xml><?xml version="1.0" encoding="utf-8"?>
<a:theme xmlns:a="http://schemas.openxmlformats.org/drawingml/2006/main" name="tes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es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16168</TotalTime>
  <Pages>16</Pages>
  <Words>910</Words>
  <Application>Microsoft Office PowerPoint</Application>
  <PresentationFormat>On-screen Show (4:3)</PresentationFormat>
  <Paragraphs>79</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Book Antiqua</vt:lpstr>
      <vt:lpstr>Gill Sans MT</vt:lpstr>
      <vt:lpstr>Times New Roman</vt:lpstr>
      <vt:lpstr>Wingdings</vt:lpstr>
      <vt:lpstr>test</vt:lpstr>
      <vt:lpstr>Per- and Polyfluoroalkyl Substances (PFAS) at Marine Corps Installations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Activity Based Concepts</dc:title>
  <dc:subject>Tab - Why Use Activity Based Systems?</dc:subject>
  <dc:creator>A Valued Microsoft Customer</dc:creator>
  <cp:lastModifiedBy>Buckels CIV Re-Essa S</cp:lastModifiedBy>
  <cp:revision>326</cp:revision>
  <cp:lastPrinted>2020-02-24T20:48:06Z</cp:lastPrinted>
  <dcterms:created xsi:type="dcterms:W3CDTF">1996-12-11T08:11:10Z</dcterms:created>
  <dcterms:modified xsi:type="dcterms:W3CDTF">2020-07-07T18:03:30Z</dcterms:modified>
</cp:coreProperties>
</file>